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notesMasterIdLst>
    <p:notesMasterId r:id="rId18"/>
  </p:notes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60" r:id="rId10"/>
    <p:sldId id="272" r:id="rId11"/>
    <p:sldId id="265" r:id="rId12"/>
    <p:sldId id="273" r:id="rId13"/>
    <p:sldId id="261" r:id="rId14"/>
    <p:sldId id="262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2"/>
    <a:srgbClr val="009A96"/>
    <a:srgbClr val="008080"/>
    <a:srgbClr val="33CCCC"/>
    <a:srgbClr val="0000CC"/>
    <a:srgbClr val="000066"/>
    <a:srgbClr val="0000FF"/>
    <a:srgbClr val="009900"/>
    <a:srgbClr val="00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4472" autoAdjust="0"/>
  </p:normalViewPr>
  <p:slideViewPr>
    <p:cSldViewPr>
      <p:cViewPr>
        <p:scale>
          <a:sx n="90" d="100"/>
          <a:sy n="90" d="100"/>
        </p:scale>
        <p:origin x="-468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FAB32B-B200-4FD0-9C18-5C8CF119B2F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438EF4-8FE8-4870-A8C4-35E112F19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28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68E7FF-BEB3-42DC-A19C-FFFFD34F5B68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93823-2A21-46B1-A19F-3196E01A75FC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8DE1F-0812-4F4F-99DF-EA7E1CF1FB77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38EF4-8FE8-4870-A8C4-35E112F1990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9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6649AE-5818-48CC-8E72-DA88219F189B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FBE52-923C-405D-BFB9-F5259076C6B4}" type="slidenum">
              <a:rPr lang="ru-RU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9C98-E480-4E83-80CB-208EB46B90B8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00C7-7A04-4704-83B3-1A80F19C8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4C2F-9120-49A8-BC2F-D0606E3F290C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8DA8-89A1-4637-9FAB-B3F702DD9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5BD7-B28B-41F3-AC6C-45B5BF90F20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2FB5-77AE-4B98-90BB-B0377E03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ED9F90A5-BCE2-4D51-AF52-54B57738E572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08514FA-565D-47DF-B093-50E753DD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1C2693BD-7119-43BA-82DE-AB8FC8BD96D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B290FA7A-5675-4E49-A23A-B37055723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54DF1D57-50CF-493F-AD61-DE8B6017514A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0362F705-FEAF-40FA-9283-0FB2423A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76194D1A-BF73-46EA-B60A-941F07AA8E01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36325AB-68D6-426A-AFBF-0132B7175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CABF4AFB-7E30-4BF0-B1FF-0CA24C51267E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DE0EF180-0E9D-4AE1-B0CF-F7DA07140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6917E33A-1E83-466F-9F19-EAB7AA23906D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90D4F82-52D5-44B0-993B-E77607B50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0B55B08D-7E25-4281-ACC0-5182BE7B5E1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17CDF01-67C3-49EA-9917-6D4849AA8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5CE2462A-BDFA-4D9F-A82E-B8A5BCE53DB8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468B3415-238F-4A3F-A685-FD86AA74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1955-2135-4A68-B85A-153C46EF66D4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DA15-ABB8-448A-84CA-6A4CD0AA9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068FF1B-FE9F-4E02-9AC2-6BA5EC46DEC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0736044D-9FF9-4405-A6AF-A5C9B66E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03751A8E-C5AA-45B3-92C7-E13BEDEC1206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19CCB8A-5393-4902-843D-154511CBF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78B90932-EE28-4390-960D-0ACBD92A018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0DAC949-B468-402A-8B73-33F0BA187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DA2C-0C6B-4DB5-9AAD-D0AEFB84B05F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936B-24F6-48EF-8EDC-8228DFAEC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2532-A45F-4B5B-8586-B746B42C8BCF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6AD9-6633-4446-8B02-DC786B4FB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7DDE-68E6-477B-8A16-81DF87EF7E0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3C8A-689A-4B73-9A23-BCB968D69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8B84-35C3-44C0-B3D1-758B1D7FD943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8671-1E91-4103-9FC3-D846365B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9264-A61F-40A6-9FA1-9BDA63619F37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B7CA-6423-4960-A541-4CC28F89C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0F49-66F2-4562-8986-891ADA81D20B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41DD-9337-4DB8-95E3-5827574EC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3F80-6573-44E5-BB71-3DAF0F8EFCD2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8815-7541-4A2A-B439-E6C4706D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05E6B-20C9-4571-BCF4-93116306451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3C3BF4-019A-4F25-ADE1-8405080F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74D6F-FDCA-462F-A207-174BC85C2519}" type="datetimeFigureOut">
              <a:rPr lang="ru-RU"/>
              <a:pPr>
                <a:defRPr/>
              </a:pPr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251F9-937D-4661-9809-1FD3A9894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elovskayaVA\Desktop\Менделеев\Картинки\chemical_elements0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10633" y="66353"/>
            <a:ext cx="9165600" cy="449396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reflection stA="83000" endPos="65000" dist="508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22238" y="3527840"/>
            <a:ext cx="7972425" cy="776164"/>
          </a:xfrm>
          <a:prstGeom prst="rect">
            <a:avLst/>
          </a:prstGeom>
          <a:solidFill>
            <a:schemeClr val="bg1"/>
          </a:solidFill>
          <a:ln w="41275" cap="rnd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7" name="Прямоугольник 6"/>
          <p:cNvSpPr/>
          <p:nvPr/>
        </p:nvSpPr>
        <p:spPr>
          <a:xfrm>
            <a:off x="-14288" y="5229225"/>
            <a:ext cx="9178926" cy="13684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583" y="5373688"/>
            <a:ext cx="8912225" cy="992187"/>
          </a:xfrm>
          <a:prstGeom prst="rect">
            <a:avLst/>
          </a:prstGeom>
          <a:solidFill>
            <a:schemeClr val="bg1"/>
          </a:solidFill>
          <a:ln w="41275" cap="rnd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333375"/>
            <a:ext cx="8497888" cy="2093913"/>
          </a:xfrm>
          <a:prstGeom prst="rect">
            <a:avLst/>
          </a:prstGeom>
          <a:solidFill>
            <a:srgbClr val="00808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4" name="Прямоугольник 3"/>
          <p:cNvSpPr/>
          <p:nvPr/>
        </p:nvSpPr>
        <p:spPr>
          <a:xfrm>
            <a:off x="84395" y="317798"/>
            <a:ext cx="8682738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Д. И. Менделеев и периодическая система элементов</a:t>
            </a:r>
            <a:endParaRPr lang="ru-RU" sz="3800" b="1" spc="150" baseline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571726"/>
            <a:ext cx="7848872" cy="732706"/>
          </a:xfrm>
          <a:prstGeom prst="rect">
            <a:avLst/>
          </a:prstGeom>
          <a:solidFill>
            <a:schemeClr val="bg1"/>
          </a:solidFill>
          <a:ln w="41275" cap="rnd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pic>
        <p:nvPicPr>
          <p:cNvPr id="26631" name="Picture 3" descr="C:\Users\VeselovskayaVA\Desktop\Менделеев\Картинки\mendeleev.jpg"/>
          <p:cNvPicPr>
            <a:picLocks noChangeAspect="1" noChangeArrowheads="1"/>
          </p:cNvPicPr>
          <p:nvPr/>
        </p:nvPicPr>
        <p:blipFill>
          <a:blip r:embed="rId3" cstate="print"/>
          <a:srcRect l="28192" t="8041" r="29123" b="9441"/>
          <a:stretch>
            <a:fillRect/>
          </a:stretch>
        </p:blipFill>
        <p:spPr bwMode="auto">
          <a:xfrm>
            <a:off x="4914900" y="2095718"/>
            <a:ext cx="376078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1242" y="3604548"/>
            <a:ext cx="4968875" cy="17526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215968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К 150-летию открытия Периодического закона химических элементов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6225" y="5500688"/>
            <a:ext cx="8529638" cy="771525"/>
          </a:xfrm>
          <a:prstGeom prst="rect">
            <a:avLst/>
          </a:prstGeom>
          <a:solidFill>
            <a:schemeClr val="bg1">
              <a:alpha val="53000"/>
            </a:schemeClr>
          </a:solidFill>
          <a:ln w="41275" cap="rnd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26634" name="TextBox 8"/>
          <p:cNvSpPr txBox="1">
            <a:spLocks noChangeArrowheads="1"/>
          </p:cNvSpPr>
          <p:nvPr/>
        </p:nvSpPr>
        <p:spPr bwMode="auto">
          <a:xfrm>
            <a:off x="96060" y="5509584"/>
            <a:ext cx="88153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200" b="1" baseline="0" dirty="0">
                <a:solidFill>
                  <a:srgbClr val="009A96"/>
                </a:solidFill>
                <a:latin typeface="Verdana" pitchFamily="34" charset="0"/>
              </a:rPr>
              <a:t>2019 год – Международный год Периодической таблицы химических элементов.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9552" y="2555960"/>
            <a:ext cx="43449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i="1" baseline="0" dirty="0" smtClean="0">
                <a:solidFill>
                  <a:srgbClr val="009A9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185 лет со дня рождения великого русского учёного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5175" y="0"/>
            <a:ext cx="4244975" cy="67786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6050" y="333375"/>
            <a:ext cx="4257675" cy="644525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38915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41300" y="452438"/>
            <a:ext cx="4186238" cy="4537075"/>
          </a:xfrm>
        </p:spPr>
        <p:txBody>
          <a:bodyPr/>
          <a:lstStyle/>
          <a:p>
            <a:pPr indent="179388" algn="l"/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 всегда интересовался искусством, коллекционировал фотографии и пейзажи мест, которые посетил в поездках, рисовал, консультировал художников по поводу составов и свойств красок. Авторитет учёного среди живописцев был так велик, что его избрали действительным членом Российской академии художеств — из химиков это почётное звание присваивали лишь Михаилу Ломоносову.</a:t>
            </a:r>
          </a:p>
          <a:p>
            <a:pPr indent="179388" algn="l"/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Менделеев был близок кругу передвижников и в 1870-е годы состоял в числе учредителей общества, в которое входили учёные, композиторы, писатели и художники. С 1878 года в его квартире стали проходить «менделеевские среды», в которых участвовали И. Крамской, И. Шишкин, Г. Мясоедов и другие живописцы. Был он и художественным критиком: в 1878 году в «Петербургском вестнике» вышла статья Менделеева «Перед картиной А.И. Куинджи», о пейзаже «Лунная ночь на Днепре».</a:t>
            </a:r>
          </a:p>
          <a:p>
            <a:pPr indent="179388" algn="l"/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Ильей Репиным учёного связывала многолетняя дружба. Репин написал два портрета Менделеева. На картине 1885 года запечатлён Дмитрий Иванович в мантии доктора </a:t>
            </a:r>
            <a:r>
              <a:rPr lang="ru-RU" sz="13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Эдинбургского</a:t>
            </a: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университета. Эта почётная степень была присуждена ему в 1884 году, когда он участвовал в торжествах по случаю 300-летия университета.</a:t>
            </a:r>
          </a:p>
        </p:txBody>
      </p:sp>
      <p:sp>
        <p:nvSpPr>
          <p:cNvPr id="38916" name="Содержимое 8"/>
          <p:cNvSpPr txBox="1">
            <a:spLocks/>
          </p:cNvSpPr>
          <p:nvPr/>
        </p:nvSpPr>
        <p:spPr bwMode="auto">
          <a:xfrm>
            <a:off x="4356100" y="6272213"/>
            <a:ext cx="45688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79388" algn="ctr"/>
            <a:r>
              <a:rPr lang="ru-RU" sz="1300" i="1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Илья Репин. Портрет Д.И. Менделеева. 1885. Государственная Третьяковская галерея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01600" y="49213"/>
            <a:ext cx="4579938" cy="427037"/>
          </a:xfrm>
          <a:prstGeom prst="round2Diag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38918" name="Содержимое 8"/>
          <p:cNvSpPr txBox="1">
            <a:spLocks/>
          </p:cNvSpPr>
          <p:nvPr/>
        </p:nvSpPr>
        <p:spPr bwMode="auto">
          <a:xfrm>
            <a:off x="134938" y="274638"/>
            <a:ext cx="7191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900" baseline="0" dirty="0">
                <a:solidFill>
                  <a:schemeClr val="bg1"/>
                </a:solidFill>
                <a:latin typeface="Verdana" pitchFamily="34" charset="0"/>
              </a:rPr>
              <a:t>Д. И. Менделеев и передвижники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2400" baseline="0" dirty="0">
              <a:solidFill>
                <a:srgbClr val="1A3F6D"/>
              </a:solidFill>
              <a:latin typeface="Calibri" pitchFamily="34" charset="0"/>
            </a:endParaRPr>
          </a:p>
        </p:txBody>
      </p:sp>
      <p:pic>
        <p:nvPicPr>
          <p:cNvPr id="38919" name="Picture 3" descr="C:\Users\VeselovskayaVA\Desktop\Менделеев\Картинки\Илья Репин. Портрет Д.И. Менделеева. 1885. Государственная Третьяковская галер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38" y="1498600"/>
            <a:ext cx="38211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1"/>
          <p:cNvSpPr txBox="1">
            <a:spLocks noChangeArrowheads="1"/>
          </p:cNvSpPr>
          <p:nvPr/>
        </p:nvSpPr>
        <p:spPr bwMode="auto">
          <a:xfrm>
            <a:off x="4695825" y="55563"/>
            <a:ext cx="3994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/>
            <a:r>
              <a:rPr lang="ru-RU" sz="1400" i="1" baseline="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«Художники Крамской, Шишкин, Репин, Ярошенко, Куинджи и другие сидели до глубокой ночи. У Дмитрия Ивановича стены гостиной были украшены их произведениями», — вспоминала старшая дочь выдающегося химика Ольга Менделеева.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15888"/>
            <a:ext cx="4464050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4572000" y="5222309"/>
            <a:ext cx="4464050" cy="92994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15888"/>
            <a:ext cx="4176713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pic>
        <p:nvPicPr>
          <p:cNvPr id="2054" name="Picture 6" descr="\\192.168.2.251\fessl\fessl-sbo\рабочее_Лада\Менделеев\Картинки\scan_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3321" r="4995" b="3052"/>
          <a:stretch/>
        </p:blipFill>
        <p:spPr bwMode="auto">
          <a:xfrm>
            <a:off x="2317472" y="188640"/>
            <a:ext cx="2758584" cy="15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Содержимое 2"/>
          <p:cNvSpPr>
            <a:spLocks noGrp="1"/>
          </p:cNvSpPr>
          <p:nvPr>
            <p:ph idx="1"/>
          </p:nvPr>
        </p:nvSpPr>
        <p:spPr>
          <a:xfrm>
            <a:off x="142271" y="1852943"/>
            <a:ext cx="4141697" cy="4525962"/>
          </a:xfrm>
        </p:spPr>
        <p:txBody>
          <a:bodyPr/>
          <a:lstStyle/>
          <a:p>
            <a:pPr marL="0" indent="180000">
              <a:buNone/>
            </a:pP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«Наука и промышленность, вот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мои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мечты», эти строки характеризуют основную направленность его многосторонней деятельности. В предложенной ему в 1892 году работе </a:t>
            </a:r>
            <a:r>
              <a:rPr lang="ru-RU" sz="1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хранителя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 мер и весов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«чистая наука тесно переплелась с практикой», поэтому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учёный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 свое согласие возглавить эту работу. Ей он посвятил последние 15 лет своей жизни. </a:t>
            </a:r>
            <a:endParaRPr lang="ru-RU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180000">
              <a:buNone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1893 г. Депо, функции которого сводились, главным образом, к хранению прототипов и поверке основных копий, по настоянию Д. И. Менделеева было переименовано в Главную Палату мер и весов. Этим названием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подчёркивался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учреждения к активной деятельности в государственном масштабе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6" name="Содержимое 8"/>
          <p:cNvSpPr txBox="1">
            <a:spLocks/>
          </p:cNvSpPr>
          <p:nvPr/>
        </p:nvSpPr>
        <p:spPr bwMode="auto">
          <a:xfrm>
            <a:off x="4260279" y="1999473"/>
            <a:ext cx="48518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80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классических исследованиях, выполненных в Главной Палате </a:t>
            </a:r>
            <a:r>
              <a:rPr lang="ru-RU" sz="17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(«Опытное исследование колебания весов», «О </a:t>
            </a:r>
            <a:r>
              <a:rPr lang="ru-RU" sz="17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приёмах </a:t>
            </a:r>
            <a:r>
              <a:rPr lang="ru-RU" sz="17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точных или метрологических взвешиваний», «Ход работ по возобновлению прототипов» </a:t>
            </a:r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др.), он устанавливает основы метрологии как специальной научной дисциплины, изучающей проблемы высокоточного измерения.</a:t>
            </a:r>
          </a:p>
          <a:p>
            <a:pPr marL="342900" indent="1800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altLang="ru-RU" sz="15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5076056" y="65889"/>
            <a:ext cx="1448098" cy="192295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4571646" y="5205511"/>
            <a:ext cx="129685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И. Менделеев и сотрудники Главной палаты мер и весов. 19 февраля 1901 г.</a:t>
            </a:r>
            <a:endParaRPr lang="ru-RU" altLang="ru-RU" sz="11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2742" y="3441440"/>
            <a:ext cx="4248472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 были созданы лаборатории мер длины и массы (веса), электроизмерительная, термометрическая, манометрическая и др. Главная палата мер и весов превратилась в первоклассное метрологическое учреждение, ставшее в один ряд с лучшими аналогичными метрологическими учреждениями Запада.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001625" y="45092"/>
            <a:ext cx="141889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Малые аналитические весы, изготовленные по заказу Д. И. Менделеева известным французским механиком Ж. </a:t>
            </a:r>
            <a:r>
              <a:rPr lang="ru-RU" altLang="ru-RU" sz="1100" i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Саллероном</a:t>
            </a:r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1859-1861 гг.</a:t>
            </a:r>
            <a:endParaRPr lang="ru-RU" altLang="ru-RU" sz="11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4973" y="51832"/>
            <a:ext cx="2821368" cy="352601"/>
          </a:xfrm>
          <a:prstGeom prst="round2Diag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25" name="Содержимое 8"/>
          <p:cNvSpPr txBox="1">
            <a:spLocks/>
          </p:cNvSpPr>
          <p:nvPr/>
        </p:nvSpPr>
        <p:spPr bwMode="auto">
          <a:xfrm>
            <a:off x="147613" y="351268"/>
            <a:ext cx="2664296" cy="4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aseline="0" dirty="0" smtClean="0">
                <a:solidFill>
                  <a:schemeClr val="bg1"/>
                </a:solidFill>
                <a:latin typeface="Verdana" pitchFamily="34" charset="0"/>
              </a:rPr>
              <a:t>Палата мер и весов</a:t>
            </a:r>
            <a:endParaRPr lang="ru-RU" baseline="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2400" baseline="0" dirty="0">
              <a:solidFill>
                <a:srgbClr val="1A3F6D"/>
              </a:solidFill>
              <a:latin typeface="Calibri" pitchFamily="34" charset="0"/>
            </a:endParaRPr>
          </a:p>
        </p:txBody>
      </p:sp>
      <p:pic>
        <p:nvPicPr>
          <p:cNvPr id="2050" name="Picture 2" descr="\\192.168.2.251\fessl\fessl-sbo\рабочее_Лада\Менделеев\Картинки\bufer_obmen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8" y="4614462"/>
            <a:ext cx="1485313" cy="20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2.251\fessl\fessl-sbo\рабочее_Лада\Менделеев\Картинки\bufer_obmena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t="352" r="53603" b="73823"/>
          <a:stretch/>
        </p:blipFill>
        <p:spPr bwMode="auto">
          <a:xfrm>
            <a:off x="99018" y="4509120"/>
            <a:ext cx="800574" cy="13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2.251\fessl\fessl-sbo\рабочее_Лада\Менделеев\Картинки\img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01" y="4612040"/>
            <a:ext cx="2739863" cy="20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92.168.2.251\fessl\fessl-sbo\рабочее_Лада\Менделеев\Картинки\scan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4475" r="5014" b="14455"/>
          <a:stretch/>
        </p:blipFill>
        <p:spPr bwMode="auto">
          <a:xfrm>
            <a:off x="6372488" y="188840"/>
            <a:ext cx="2592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92.168.2.251\fessl\fessl-sbo\рабочее_Лада\Менделеев\Картинки\scan_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5449" r="3897" b="22017"/>
          <a:stretch/>
        </p:blipFill>
        <p:spPr bwMode="auto">
          <a:xfrm>
            <a:off x="5868498" y="4663769"/>
            <a:ext cx="309599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60" y="420468"/>
            <a:ext cx="2396516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только выдающимися научными достижениями и открытиями прославил свое имя Дмитрий Иванович. Чрезвычайно разнообразна была его деятельность и в области развития русской промышленности.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6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0"/>
            <a:ext cx="4892675" cy="6858000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2332384" y="1916832"/>
            <a:ext cx="4399856" cy="1477845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611825"/>
            <a:ext cx="2351559" cy="274092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8400" y="4221163"/>
            <a:ext cx="5383213" cy="23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5845" name="Содержимое 8"/>
          <p:cNvSpPr txBox="1">
            <a:spLocks/>
          </p:cNvSpPr>
          <p:nvPr/>
        </p:nvSpPr>
        <p:spPr bwMode="auto">
          <a:xfrm>
            <a:off x="2659683" y="2028949"/>
            <a:ext cx="1944216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79388"/>
            <a:r>
              <a:rPr lang="ru-RU" sz="13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Расчёты </a:t>
            </a:r>
            <a:r>
              <a:rPr lang="ru-RU" sz="13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листке с изображением масс-спектра указывают на получение 101-го элемента таблицы.</a:t>
            </a:r>
          </a:p>
        </p:txBody>
      </p:sp>
      <p:pic>
        <p:nvPicPr>
          <p:cNvPr id="35846" name="Picture 3" descr="C:\Users\VeselovskayaVA\Desktop\Менделеев\синтез менделеев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33375"/>
            <a:ext cx="39560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0825" y="89124"/>
            <a:ext cx="5184775" cy="603250"/>
          </a:xfrm>
          <a:prstGeom prst="round2Diag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35848" name="Содержимое 8"/>
          <p:cNvSpPr txBox="1">
            <a:spLocks/>
          </p:cNvSpPr>
          <p:nvPr/>
        </p:nvSpPr>
        <p:spPr bwMode="auto">
          <a:xfrm>
            <a:off x="576263" y="478061"/>
            <a:ext cx="51038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aseline="0" dirty="0">
                <a:solidFill>
                  <a:schemeClr val="bg1"/>
                </a:solidFill>
                <a:latin typeface="Verdana" pitchFamily="34" charset="0"/>
              </a:rPr>
              <a:t>Элемент </a:t>
            </a:r>
            <a:r>
              <a:rPr lang="en-US" sz="2400" baseline="0" dirty="0">
                <a:solidFill>
                  <a:schemeClr val="bg1"/>
                </a:solidFill>
                <a:latin typeface="Verdana" pitchFamily="34" charset="0"/>
              </a:rPr>
              <a:t>«</a:t>
            </a:r>
            <a:r>
              <a:rPr lang="ru-RU" sz="2400" baseline="0" dirty="0" smtClean="0">
                <a:solidFill>
                  <a:schemeClr val="bg1"/>
                </a:solidFill>
                <a:latin typeface="Verdana" pitchFamily="34" charset="0"/>
              </a:rPr>
              <a:t>МЕНДЕЛЕВИЙ</a:t>
            </a:r>
            <a:r>
              <a:rPr lang="en-US" sz="2400" baseline="0" dirty="0">
                <a:solidFill>
                  <a:schemeClr val="bg1"/>
                </a:solidFill>
                <a:latin typeface="Verdana" pitchFamily="34" charset="0"/>
              </a:rPr>
              <a:t>».</a:t>
            </a:r>
            <a:endParaRPr lang="ru-RU" sz="2400" baseline="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2400" baseline="0" dirty="0">
              <a:solidFill>
                <a:srgbClr val="1A3F6D"/>
              </a:solidFill>
              <a:latin typeface="Calibri" pitchFamily="34" charset="0"/>
            </a:endParaRPr>
          </a:p>
        </p:txBody>
      </p:sp>
      <p:pic>
        <p:nvPicPr>
          <p:cNvPr id="35849" name="Picture 2" descr="C:\Users\VeselovskayaVA\Desktop\Менделеев\менделев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081" y="1698385"/>
            <a:ext cx="2183747" cy="25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Содержимое 8"/>
          <p:cNvSpPr txBox="1">
            <a:spLocks/>
          </p:cNvSpPr>
          <p:nvPr/>
        </p:nvSpPr>
        <p:spPr bwMode="auto">
          <a:xfrm>
            <a:off x="4356100" y="3621088"/>
            <a:ext cx="48958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i="1" baseline="0" dirty="0">
                <a:solidFill>
                  <a:schemeClr val="bg1"/>
                </a:solidFill>
                <a:latin typeface="Verdana" pitchFamily="34" charset="0"/>
              </a:rPr>
              <a:t>60-дюймовый циклотрон в Беркли, на котором был синтезирован </a:t>
            </a:r>
            <a:r>
              <a:rPr lang="ru-RU" sz="1200" i="1" baseline="0" dirty="0" smtClean="0">
                <a:solidFill>
                  <a:schemeClr val="bg1"/>
                </a:solidFill>
                <a:latin typeface="Verdana" pitchFamily="34" charset="0"/>
              </a:rPr>
              <a:t>менделевий</a:t>
            </a:r>
            <a:r>
              <a:rPr lang="ru-RU" sz="1200" i="1" baseline="0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ru-RU" sz="1200" baseline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208" y="4283555"/>
            <a:ext cx="5053013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9388"/>
            <a:r>
              <a:rPr lang="ru-RU" sz="1400" baseline="0" dirty="0" smtClean="0">
                <a:solidFill>
                  <a:srgbClr val="215968"/>
                </a:solidFill>
              </a:rPr>
              <a:t>Менделевий </a:t>
            </a:r>
            <a:r>
              <a:rPr lang="ru-RU" sz="1400" baseline="0" dirty="0">
                <a:solidFill>
                  <a:srgbClr val="215968"/>
                </a:solidFill>
              </a:rPr>
              <a:t>был создан бомбардировкой альфа-частицами с энергией 48 МэВ миллиарда атомов </a:t>
            </a:r>
            <a:r>
              <a:rPr lang="ru-RU" sz="1400" baseline="0" dirty="0" smtClean="0">
                <a:solidFill>
                  <a:srgbClr val="215968"/>
                </a:solidFill>
              </a:rPr>
              <a:t>эйнштейния-253. </a:t>
            </a:r>
            <a:endParaRPr lang="ru-RU" sz="1400" baseline="0" dirty="0">
              <a:solidFill>
                <a:srgbClr val="215968"/>
              </a:solidFill>
            </a:endParaRPr>
          </a:p>
          <a:p>
            <a:pPr indent="179388"/>
            <a:r>
              <a:rPr lang="ru-RU" sz="1400" baseline="0" dirty="0">
                <a:solidFill>
                  <a:srgbClr val="215968"/>
                </a:solidFill>
              </a:rPr>
              <a:t>В вышедшей в следующем году статье (</a:t>
            </a:r>
            <a:r>
              <a:rPr lang="ru-RU" sz="1400" baseline="0" dirty="0" err="1">
                <a:solidFill>
                  <a:srgbClr val="215968"/>
                </a:solidFill>
              </a:rPr>
              <a:t>Ghiorso</a:t>
            </a:r>
            <a:r>
              <a:rPr lang="ru-RU" sz="1400" baseline="0" dirty="0">
                <a:solidFill>
                  <a:srgbClr val="215968"/>
                </a:solidFill>
              </a:rPr>
              <a:t>, A.; </a:t>
            </a:r>
            <a:r>
              <a:rPr lang="ru-RU" sz="1400" baseline="0" dirty="0" err="1">
                <a:solidFill>
                  <a:srgbClr val="215968"/>
                </a:solidFill>
              </a:rPr>
              <a:t>Harvey</a:t>
            </a:r>
            <a:r>
              <a:rPr lang="ru-RU" sz="1400" baseline="0" dirty="0">
                <a:solidFill>
                  <a:srgbClr val="215968"/>
                </a:solidFill>
              </a:rPr>
              <a:t>, B.; </a:t>
            </a:r>
            <a:r>
              <a:rPr lang="ru-RU" sz="1400" baseline="0" dirty="0" err="1">
                <a:solidFill>
                  <a:srgbClr val="215968"/>
                </a:solidFill>
              </a:rPr>
              <a:t>Choppin</a:t>
            </a:r>
            <a:r>
              <a:rPr lang="ru-RU" sz="1400" baseline="0" dirty="0">
                <a:solidFill>
                  <a:srgbClr val="215968"/>
                </a:solidFill>
              </a:rPr>
              <a:t>, G.; </a:t>
            </a:r>
            <a:r>
              <a:rPr lang="ru-RU" sz="1400" baseline="0" dirty="0" err="1">
                <a:solidFill>
                  <a:srgbClr val="215968"/>
                </a:solidFill>
              </a:rPr>
              <a:t>Thompson</a:t>
            </a:r>
            <a:r>
              <a:rPr lang="ru-RU" sz="1400" baseline="0" dirty="0">
                <a:solidFill>
                  <a:srgbClr val="215968"/>
                </a:solidFill>
              </a:rPr>
              <a:t>, S.; </a:t>
            </a:r>
            <a:r>
              <a:rPr lang="ru-RU" sz="1400" baseline="0" dirty="0" err="1">
                <a:solidFill>
                  <a:srgbClr val="215968"/>
                </a:solidFill>
              </a:rPr>
              <a:t>Seaborg</a:t>
            </a:r>
            <a:r>
              <a:rPr lang="ru-RU" sz="1400" baseline="0" dirty="0">
                <a:solidFill>
                  <a:srgbClr val="215968"/>
                </a:solidFill>
              </a:rPr>
              <a:t>, </a:t>
            </a:r>
            <a:r>
              <a:rPr lang="ru-RU" sz="1400" baseline="0" dirty="0" err="1">
                <a:solidFill>
                  <a:srgbClr val="215968"/>
                </a:solidFill>
              </a:rPr>
              <a:t>Glenn</a:t>
            </a:r>
            <a:r>
              <a:rPr lang="ru-RU" sz="1400" baseline="0" dirty="0">
                <a:solidFill>
                  <a:srgbClr val="215968"/>
                </a:solidFill>
              </a:rPr>
              <a:t> T. (1955). </a:t>
            </a:r>
            <a:r>
              <a:rPr lang="en-US" sz="1400" baseline="0" dirty="0" smtClean="0">
                <a:solidFill>
                  <a:srgbClr val="215968"/>
                </a:solidFill>
              </a:rPr>
              <a:t>«New </a:t>
            </a:r>
            <a:r>
              <a:rPr lang="en-US" sz="1400" baseline="0" dirty="0">
                <a:solidFill>
                  <a:srgbClr val="215968"/>
                </a:solidFill>
              </a:rPr>
              <a:t>Element Mendelevium, Atomic Number </a:t>
            </a:r>
            <a:r>
              <a:rPr lang="en-US" sz="1400" baseline="0" dirty="0" smtClean="0">
                <a:solidFill>
                  <a:srgbClr val="215968"/>
                </a:solidFill>
              </a:rPr>
              <a:t>101</a:t>
            </a:r>
            <a:r>
              <a:rPr lang="ru-RU" sz="1400" baseline="0" dirty="0" smtClean="0">
                <a:solidFill>
                  <a:srgbClr val="215968"/>
                </a:solidFill>
              </a:rPr>
              <a:t>»</a:t>
            </a:r>
            <a:r>
              <a:rPr lang="en-US" sz="1400" baseline="0" dirty="0" smtClean="0">
                <a:solidFill>
                  <a:srgbClr val="215968"/>
                </a:solidFill>
              </a:rPr>
              <a:t>. </a:t>
            </a:r>
            <a:r>
              <a:rPr lang="en-US" sz="1400" baseline="0" dirty="0">
                <a:solidFill>
                  <a:srgbClr val="215968"/>
                </a:solidFill>
              </a:rPr>
              <a:t>Physical Review. 98(5): 1518–1519.) </a:t>
            </a:r>
            <a:r>
              <a:rPr lang="ru-RU" sz="1400" baseline="0" dirty="0">
                <a:solidFill>
                  <a:srgbClr val="215968"/>
                </a:solidFill>
              </a:rPr>
              <a:t>элемент сразу получил название</a:t>
            </a:r>
            <a:r>
              <a:rPr lang="en-US" sz="1400" baseline="0" dirty="0">
                <a:solidFill>
                  <a:srgbClr val="215968"/>
                </a:solidFill>
              </a:rPr>
              <a:t> «</a:t>
            </a:r>
            <a:r>
              <a:rPr lang="ru-RU" sz="1400" baseline="0" dirty="0" smtClean="0">
                <a:solidFill>
                  <a:srgbClr val="215968"/>
                </a:solidFill>
              </a:rPr>
              <a:t>менделевий</a:t>
            </a:r>
            <a:r>
              <a:rPr lang="en-US" sz="1400" baseline="0" dirty="0">
                <a:solidFill>
                  <a:srgbClr val="215968"/>
                </a:solidFill>
              </a:rPr>
              <a:t>».</a:t>
            </a:r>
            <a:endParaRPr lang="ru-RU" sz="1400" baseline="0" dirty="0">
              <a:solidFill>
                <a:srgbClr val="215968"/>
              </a:solidFill>
            </a:endParaRPr>
          </a:p>
          <a:p>
            <a:pPr indent="179388"/>
            <a:r>
              <a:rPr lang="ru-RU" sz="1400" baseline="0" dirty="0">
                <a:solidFill>
                  <a:srgbClr val="215968"/>
                </a:solidFill>
              </a:rPr>
              <a:t>Самый долгоживущий изотоп </a:t>
            </a:r>
            <a:r>
              <a:rPr lang="ru-RU" sz="1400" baseline="0" dirty="0" smtClean="0">
                <a:solidFill>
                  <a:srgbClr val="215968"/>
                </a:solidFill>
              </a:rPr>
              <a:t>менделевия </a:t>
            </a:r>
            <a:r>
              <a:rPr lang="ru-RU" sz="1400" baseline="30000" dirty="0">
                <a:solidFill>
                  <a:srgbClr val="215968"/>
                </a:solidFill>
              </a:rPr>
              <a:t>258</a:t>
            </a:r>
            <a:r>
              <a:rPr lang="ru-RU" sz="1400" baseline="0" dirty="0">
                <a:solidFill>
                  <a:srgbClr val="215968"/>
                </a:solidFill>
              </a:rPr>
              <a:t>Md имеет период полураспада 51,5 дней.</a:t>
            </a:r>
          </a:p>
          <a:p>
            <a:pPr indent="179388"/>
            <a:endParaRPr lang="ru-RU" baseline="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692696"/>
            <a:ext cx="383063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9388"/>
            <a:r>
              <a:rPr lang="ru-RU" sz="1400" baseline="0" dirty="0" smtClean="0">
                <a:solidFill>
                  <a:srgbClr val="215968"/>
                </a:solidFill>
              </a:rPr>
              <a:t>19 февраля 1955 года группой Альберта </a:t>
            </a:r>
            <a:r>
              <a:rPr lang="ru-RU" sz="1400" baseline="0" dirty="0" err="1" smtClean="0">
                <a:solidFill>
                  <a:srgbClr val="215968"/>
                </a:solidFill>
              </a:rPr>
              <a:t>Гиорсо</a:t>
            </a:r>
            <a:r>
              <a:rPr lang="ru-RU" sz="1400" baseline="0" dirty="0" smtClean="0">
                <a:solidFill>
                  <a:srgbClr val="215968"/>
                </a:solidFill>
              </a:rPr>
              <a:t> был получен новый элемент – 101й. Его синтезировали </a:t>
            </a:r>
            <a:r>
              <a:rPr lang="ru-RU" sz="1400" baseline="0" dirty="0">
                <a:solidFill>
                  <a:srgbClr val="215968"/>
                </a:solidFill>
              </a:rPr>
              <a:t>на 60-дюймовом циклотроне в </a:t>
            </a:r>
            <a:r>
              <a:rPr lang="ru-RU" sz="1400" baseline="0" dirty="0" smtClean="0">
                <a:solidFill>
                  <a:srgbClr val="215968"/>
                </a:solidFill>
              </a:rPr>
              <a:t>Беркли. </a:t>
            </a:r>
            <a:endParaRPr lang="ru-RU" sz="1400" baseline="0" dirty="0">
              <a:solidFill>
                <a:srgbClr val="215968"/>
              </a:solidFill>
            </a:endParaRPr>
          </a:p>
          <a:p>
            <a:pPr indent="179388"/>
            <a:r>
              <a:rPr lang="ru-RU" sz="1400" baseline="0" dirty="0">
                <a:solidFill>
                  <a:srgbClr val="215968"/>
                </a:solidFill>
              </a:rPr>
              <a:t>. </a:t>
            </a:r>
          </a:p>
          <a:p>
            <a:pPr indent="179388"/>
            <a:endParaRPr lang="ru-RU" baseline="0" dirty="0">
              <a:latin typeface="Calibri" pitchFamily="34" charset="0"/>
            </a:endParaRPr>
          </a:p>
        </p:txBody>
      </p:sp>
      <p:pic>
        <p:nvPicPr>
          <p:cNvPr id="4098" name="Picture 2" descr="\\192.168.2.251\fessl\fessl-sbo\рабочее_Лада\Менделеев\Картинки\Менделев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825" y="4490278"/>
            <a:ext cx="3810476" cy="220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888" y="47625"/>
            <a:ext cx="5680075" cy="67564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8125"/>
            <a:ext cx="9144000" cy="9350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5476875" y="263525"/>
            <a:ext cx="3703638" cy="8382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Астероид «Менделеев»</a:t>
            </a:r>
          </a:p>
        </p:txBody>
      </p:sp>
      <p:sp>
        <p:nvSpPr>
          <p:cNvPr id="13318" name="Содержимое 2"/>
          <p:cNvSpPr>
            <a:spLocks noGrp="1"/>
          </p:cNvSpPr>
          <p:nvPr>
            <p:ph idx="1"/>
          </p:nvPr>
        </p:nvSpPr>
        <p:spPr>
          <a:xfrm>
            <a:off x="250825" y="3079593"/>
            <a:ext cx="5311775" cy="2555875"/>
          </a:xfrm>
        </p:spPr>
        <p:txBody>
          <a:bodyPr rtlCol="0">
            <a:normAutofit/>
          </a:bodyPr>
          <a:lstStyle/>
          <a:p>
            <a:pPr marL="0" indent="180000" fontAlgn="auto">
              <a:spcAft>
                <a:spcPts val="0"/>
              </a:spcAft>
              <a:buNone/>
              <a:defRPr/>
            </a:pP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апреля 1976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выдающийся советский и российский астроном Николай Степанович Черных открыл очередной астероид в своей карьере.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астероид 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2769 размером 10×23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километра 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ноября 1984 года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назван Менделеевым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180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длинном списке астероидов, открытых астрономом, были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Гоголь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Чехов, </a:t>
            </a:r>
            <a:r>
              <a:rPr lang="ru-RU" sz="1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Пушкин. А открытый 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 астероид 2867 </a:t>
            </a:r>
            <a:r>
              <a:rPr lang="ru-RU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Штейнс</a:t>
            </a:r>
            <a:r>
              <a:rPr lang="ru-RU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станет одним из немногих астероидов, которые человечество видело с близкого расстояния. </a:t>
            </a:r>
            <a:endParaRPr lang="ru-RU" altLang="ru-RU" sz="13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4288" y="5157192"/>
            <a:ext cx="6026151" cy="1587457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" name="Прямоугольник 14"/>
          <p:cNvSpPr/>
          <p:nvPr/>
        </p:nvSpPr>
        <p:spPr>
          <a:xfrm>
            <a:off x="5940425" y="4652963"/>
            <a:ext cx="3095625" cy="208915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7896" name="TextBox 3"/>
          <p:cNvSpPr txBox="1">
            <a:spLocks noChangeArrowheads="1"/>
          </p:cNvSpPr>
          <p:nvPr/>
        </p:nvSpPr>
        <p:spPr bwMode="auto">
          <a:xfrm>
            <a:off x="3345284" y="5310733"/>
            <a:ext cx="2666579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объекты, в </a:t>
            </a:r>
            <a:r>
              <a:rPr lang="ru-RU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первый русский нефтеперерабатывающий завод, основанный в 1879 - 881 годах с участием Дмитрия Ивановича;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 в </a:t>
            </a:r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Киргизии; </a:t>
            </a:r>
            <a:endParaRPr lang="ru-RU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 на Луне;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подводный хребет в Северном Ледовитом океане; вулкан на острове Кунашир.</a:t>
            </a:r>
            <a:endParaRPr lang="ru-RU" altLang="ru-RU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7" name="Picture 2" descr="C:\Users\VeselovskayaVA\Desktop\Менделеев\Черн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1343025"/>
            <a:ext cx="2363788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3" descr="C:\Users\VeselovskayaVA\Desktop\Менделеев\Астероид.png"/>
          <p:cNvPicPr>
            <a:picLocks noChangeAspect="1" noChangeArrowheads="1"/>
          </p:cNvPicPr>
          <p:nvPr/>
        </p:nvPicPr>
        <p:blipFill>
          <a:blip r:embed="rId4" cstate="print"/>
          <a:srcRect l="113" t="-1671" r="529" b="1970"/>
          <a:stretch>
            <a:fillRect/>
          </a:stretch>
        </p:blipFill>
        <p:spPr bwMode="auto">
          <a:xfrm>
            <a:off x="268288" y="260648"/>
            <a:ext cx="53435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Содержимое 8"/>
          <p:cNvSpPr txBox="1">
            <a:spLocks/>
          </p:cNvSpPr>
          <p:nvPr/>
        </p:nvSpPr>
        <p:spPr bwMode="auto">
          <a:xfrm>
            <a:off x="7299325" y="4176713"/>
            <a:ext cx="1473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1600" baseline="0">
                <a:solidFill>
                  <a:schemeClr val="bg1"/>
                </a:solidFill>
                <a:latin typeface="Franklin Gothic Book" pitchFamily="34" charset="0"/>
              </a:rPr>
              <a:t>Н. С. Черных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7" y="5312142"/>
            <a:ext cx="3744416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за лучшие работы по химии;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 сложного состава – менделеевит;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улиц различных </a:t>
            </a:r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населённых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пунктов, станции, </a:t>
            </a:r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посёлки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города;</a:t>
            </a:r>
            <a:b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ВУЗы;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Международная Менделеевская олимпиада школьников по химии;</a:t>
            </a:r>
          </a:p>
          <a:p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метрологии (бывшая Главная палата мер и весов) в Санкт-Петербурге;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5194" y="5106450"/>
            <a:ext cx="277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Менделеева также названы:</a:t>
            </a:r>
            <a:r>
              <a:rPr lang="ru-RU" alt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VeselovskayaVA\Desktop\Менделеевит минер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20" y="4727278"/>
            <a:ext cx="1608237" cy="19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selovskayaVA\Desktop\Золотая медаль имени Менделеева РАН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4" b="1100"/>
          <a:stretch/>
        </p:blipFill>
        <p:spPr bwMode="auto">
          <a:xfrm>
            <a:off x="6090407" y="4788133"/>
            <a:ext cx="1387287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5163" y="115888"/>
            <a:ext cx="4586287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A1957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75" y="115888"/>
            <a:ext cx="4421188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876" y="5877272"/>
            <a:ext cx="4392612" cy="838200"/>
          </a:xfrm>
        </p:spPr>
        <p:txBody>
          <a:bodyPr rtlCol="0">
            <a:noAutofit/>
          </a:bodyPr>
          <a:lstStyle/>
          <a:p>
            <a:pPr indent="180000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Эти и другие издания</a:t>
            </a:r>
            <a:r>
              <a:rPr lang="en-US" sz="1200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1200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 Д. И. Менделееве в печатном варианте хранятся в фондах Дальневосточной государственной научной библиотеки. </a:t>
            </a:r>
            <a:r>
              <a:rPr lang="ru-RU" sz="1400" i="1" dirty="0" smtClean="0">
                <a:solidFill>
                  <a:schemeClr val="bg2">
                    <a:lumMod val="9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schemeClr val="bg2">
                    <a:lumMod val="90000"/>
                  </a:schemeClr>
                </a:solidFill>
                <a:cs typeface="Arial" panose="020B0604020202020204" pitchFamily="34" charset="0"/>
              </a:rPr>
            </a:br>
            <a:endParaRPr lang="ru-R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606" name="Содержимое 2"/>
          <p:cNvSpPr>
            <a:spLocks noGrp="1"/>
          </p:cNvSpPr>
          <p:nvPr>
            <p:ph idx="1"/>
          </p:nvPr>
        </p:nvSpPr>
        <p:spPr>
          <a:xfrm>
            <a:off x="35496" y="787400"/>
            <a:ext cx="4534916" cy="5954713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думою о благе российском» :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 Д. И.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Менделеева :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иблиогр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очерк / М-во культуры РФ, Рос. гос.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б-ка ; [сост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И.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;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И. Г.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Уголева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и., 1996.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(Выдающиеся экономисты России).</a:t>
            </a:r>
          </a:p>
          <a:p>
            <a:pPr lvl="0">
              <a:buFont typeface="+mj-lt"/>
              <a:buAutoNum type="arabicPeriod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 М.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Менделеев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М. Д. Беленький.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гвардия, 2010.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469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изнь замечательных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1428 (1228), Серия биографий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Бояринцев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И.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АнтиЭйнштейн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главный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XX века / В. И.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Бояринцев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Яуза, 2005.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с.</a:t>
            </a:r>
          </a:p>
          <a:p>
            <a:pPr lvl="0">
              <a:buFont typeface="+mj-lt"/>
              <a:buAutoNum type="arabicPeriod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Бояринцев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И. Великий русский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учёный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Иванович Менделеев / В. И.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Бояринцев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[б. и.].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215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lvl="0">
              <a:buFont typeface="+mj-lt"/>
              <a:buAutoNum type="arabicPeriod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Гений науки Д. И. Менделеев : рек. указ. лит. /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М-во культуры РФ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музей ; [сост. Л. М. Волкова ; ред.-библиограф О. А. Игнатьева].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-знание, 2009.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с.</a:t>
            </a:r>
          </a:p>
          <a:p>
            <a:pPr>
              <a:buFont typeface="+mj-lt"/>
              <a:buAutoNum type="arabicPeriod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Менделеев и наука об измерениях : [в 3 т.] /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агентство по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регулированию и метрологии ; [ред. совет.: пред. - Г. И.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Элькин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Санкт-Петербург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Гуманистика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: Менделеевская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энциклопедия. – 2007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447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Избранные работы по метрологии Д. И. Менделеева.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575 с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+mj-lt"/>
              <a:buAutoNum type="arabicPeriod" startAt="7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(128) / Рос. акад. наук,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Отд-ние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ист.-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филол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 ; отв. ред. Б. В.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Ананьич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Наука, 2007.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459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lvl="0">
              <a:buFont typeface="+mj-lt"/>
              <a:buAutoNum type="arabicPeriod" startAt="7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Кавторин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В. Петербургские интеллигенты / В. В.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Кавторин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Образование-Культура, 2001.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470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lvl="0">
              <a:buFont typeface="+mj-lt"/>
              <a:buAutoNum type="arabicPeriod" startAt="7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Козиков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М. В. Ломоносов, Д. И. Менделеев, В. И. Вернадский о России / И. А.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Козиков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гос. ун-т им. М. В. Ломоносова, Фак. политологии.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Изд-во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2011.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 startAt="7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Лагерквист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 Периодическая таблица и упущенная Нобелевская премия /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Лагерквист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ред.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Эрлинг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Норрбю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[пер. с англ. Е. О.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РГПУ.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с.</a:t>
            </a:r>
          </a:p>
          <a:p>
            <a:pPr lvl="0">
              <a:buFont typeface="+mj-lt"/>
              <a:buAutoNum type="arabicPeriod" startAt="7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Макареня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А. Д. И. Менделеев и культура России : [</a:t>
            </a:r>
            <a:r>
              <a:rPr lang="ru-RU" sz="12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пособие] / А. А.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Макареня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Н.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Суртаева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обл. гос. ин-т развития регион. образования, Ин-т образования взрослых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РАО. 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 ; Санкт-Петербург : ТОГИРРО.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2005.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lvl="0">
              <a:buFont typeface="+mj-lt"/>
              <a:buAutoNum type="arabicPeriod" startAt="7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Периодический закон / Д. И. Менделеев.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АСТ.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с.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7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7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9375" y="1588"/>
            <a:ext cx="8982075" cy="71913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solidFill>
                <a:prstClr val="white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570412" y="781956"/>
            <a:ext cx="43940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Познание России. Заветные мысли / Д. И. Менделеев ; [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очерк Ю.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Словянова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текста Л.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Подзолковой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шеф-ред. проекта М. Приз].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687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(Энциклопедии России).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Музей-архив Дмитрия Ивановича Менделеева Санкт-Петербургского государственного университета : академический путеводитель / Санкт-Петербургский гос. ун-т ; под ред. И. С. Дмитриева.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Изд-во Санкт-Петербургского ун-та.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118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наследие Д. И. Менделеева как основа создания мир-системы XXI века : материалы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науч.-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23-24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2007 г. /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славян. ин-т им. Г. Р. Державина [и др.] ; [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К. А.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(пред.)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др.].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Изд-во МГОУ, 2008.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 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Окрепилов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В. Менделеев и метрология / В. В.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Окрепилов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Легаси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196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Рысев Ю. В. Стиль жизни и деятельности Д. И. Менделеева : монография / Ю. В. Рысев ; С.-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гос. ун-т сервиса и экономики.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СПбГУСЭ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–2010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 М. Е. Русские педагоги :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черки :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 для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заведений] / М. Е. Стеклов ; Смол. гос.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ин-т.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221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 Д. Н. Периодическая система элементов : История в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таблицах : [учеб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пособие] / Д. Н. Трифонов ; М-во образования РФ, Рос. хим.-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 им. Д. И. Менделеева.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РХТУ, 1999.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Е. С. Д. И. Менделеев: систему процветания России в жизнь! : [монография] / Е. С. Троицкий ; [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Е. С. Троицкий и др.] ;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комплекс. изучению рус.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нации (АКИРН) [и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др.].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Граница.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 с.</a:t>
            </a:r>
          </a:p>
          <a:p>
            <a:pPr marL="514350" lvl="0" indent="-514350">
              <a:buSzPct val="70000"/>
              <a:buFont typeface="+mj-lt"/>
              <a:buAutoNum type="arabicPeriod" startAt="13"/>
            </a:pP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Штефан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Дмитрий Менделеев : Жизнь и открытия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baseline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ли Менделеев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водку? : Почему Академия наук обошлась без Менделеева?] / Н.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Штефан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[отв. ред. В. Обручев].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</a:t>
            </a:r>
            <a:r>
              <a:rPr lang="ru-RU" sz="17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239 с</a:t>
            </a:r>
            <a:r>
              <a:rPr lang="ru-RU" sz="1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700" baseline="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700" baseline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03648" y="93112"/>
            <a:ext cx="7143750" cy="8156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Книги о </a:t>
            </a:r>
            <a:r>
              <a:rPr lang="ru-RU" sz="24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Менделееве в фондах </a:t>
            </a:r>
            <a:r>
              <a:rPr lang="ru-RU" sz="24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ДВГНБ</a:t>
            </a:r>
          </a:p>
          <a:p>
            <a:pPr>
              <a:defRPr/>
            </a:pPr>
            <a:endParaRPr lang="ru-RU" sz="23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100" y="115888"/>
            <a:ext cx="8813800" cy="6626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260350"/>
            <a:ext cx="7818438" cy="6107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A1957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1125"/>
            <a:ext cx="9144000" cy="1338263"/>
          </a:xfrm>
          <a:prstGeom prst="rect">
            <a:avLst/>
          </a:prstGeom>
          <a:solidFill>
            <a:srgbClr val="00808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63" y="720725"/>
            <a:ext cx="7143750" cy="4460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300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Дальневосточная государственная научная библиотека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2275" y="252413"/>
            <a:ext cx="6983413" cy="446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300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Хабаровского края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025" y="1557338"/>
            <a:ext cx="6983413" cy="7683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https://www.fessl.ru</a:t>
            </a:r>
            <a:endParaRPr lang="ru-RU" sz="2200" baseline="0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aseline="0" dirty="0">
              <a:solidFill>
                <a:srgbClr val="FBEEC9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025" y="2061534"/>
            <a:ext cx="6983413" cy="7699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aseline="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библиотеки: 680000, г. Хабаровск, ул. </a:t>
            </a:r>
            <a:r>
              <a:rPr lang="ru-RU" sz="2200" baseline="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Муравьева-Амурского</a:t>
            </a:r>
            <a:r>
              <a:rPr lang="ru-RU" sz="2200" baseline="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1/72; телефон (4212) 32-72-20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275" y="3032125"/>
            <a:ext cx="6985000" cy="16922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 Лада Максимовна </a:t>
            </a:r>
            <a:r>
              <a:rPr lang="ru-RU" sz="2200" baseline="0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Тимкова</a:t>
            </a:r>
            <a:r>
              <a:rPr lang="ru-RU" sz="22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 Центра информационно-библиографической работы, библиографии и краеведения (Группа справочного и информационного обслуживания)</a:t>
            </a:r>
          </a:p>
          <a:p>
            <a:pPr>
              <a:defRPr/>
            </a:pPr>
            <a:endParaRPr lang="ru-RU" sz="2200" baseline="0" dirty="0">
              <a:solidFill>
                <a:srgbClr val="DA96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2988" y="4575175"/>
            <a:ext cx="698500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aseline="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для обратной связи</a:t>
            </a:r>
            <a:r>
              <a:rPr lang="ru-RU" sz="2200" baseline="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aseline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may_clover@mail.ru</a:t>
            </a:r>
          </a:p>
          <a:p>
            <a:pPr>
              <a:defRPr/>
            </a:pPr>
            <a:r>
              <a:rPr lang="ru-RU" sz="2200" baseline="0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200" baseline="0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79842852743</a:t>
            </a:r>
            <a:endParaRPr lang="ru-RU" sz="2200" baseline="0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2643" y="260350"/>
            <a:ext cx="4389313" cy="6515100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739" y="260350"/>
            <a:ext cx="4176712" cy="65182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4355976" y="692150"/>
            <a:ext cx="4464496" cy="2339124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marL="285750" indent="1800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Русский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учёный-энциклопедист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оставивший свыше 500 печатных трудов, среди которых классические «Основы химии» — первое стройное изложение неорганической химии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1800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1800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«Автор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фундаментальных исследований по физике, метрологии, воздухоплаванию, метеорологии, сельскому хозяйству, экономике, народному просвещению, тесно связанных с потребностями экономического развития России. </a:t>
            </a:r>
            <a:endPara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1800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1800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и первый директор Главной палаты мер и весов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endParaRPr lang="ru-RU" altLang="ru-RU" sz="1400" baseline="0" dirty="0">
              <a:solidFill>
                <a:schemeClr val="bg1"/>
              </a:solidFill>
              <a:latin typeface="Verdana" pitchFamily="34" charset="0"/>
            </a:endParaRPr>
          </a:p>
          <a:p>
            <a:pPr marL="285750" indent="-285750">
              <a:lnSpc>
                <a:spcPct val="6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endParaRPr lang="ru-RU" altLang="ru-RU" sz="1400" baseline="0" dirty="0">
              <a:solidFill>
                <a:srgbClr val="443329"/>
              </a:solidFill>
              <a:latin typeface="Verdana" pitchFamily="34" charset="0"/>
            </a:endParaRPr>
          </a:p>
        </p:txBody>
      </p:sp>
      <p:pic>
        <p:nvPicPr>
          <p:cNvPr id="27652" name="Picture 2" descr="\\192.168.2.251\fessl\fessl-sbo\рабочее_Лада\Менделеев\mendeleev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7" y="284163"/>
            <a:ext cx="3657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2739" y="90488"/>
            <a:ext cx="8679217" cy="601662"/>
          </a:xfrm>
          <a:prstGeom prst="round2Diag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4910774" y="202870"/>
            <a:ext cx="40318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aseline="0" dirty="0" smtClean="0">
                <a:solidFill>
                  <a:schemeClr val="bg1"/>
                </a:solidFill>
                <a:latin typeface="Verdana" pitchFamily="34" charset="0"/>
              </a:rPr>
              <a:t>(8 февраля 1834</a:t>
            </a:r>
            <a:r>
              <a:rPr lang="en-US" sz="1600" baseline="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600" baseline="0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sz="1600" baseline="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600" baseline="0" dirty="0" smtClean="0">
                <a:solidFill>
                  <a:schemeClr val="bg1"/>
                </a:solidFill>
                <a:latin typeface="Verdana" pitchFamily="34" charset="0"/>
              </a:rPr>
              <a:t>20 января 1907)</a:t>
            </a:r>
            <a:endParaRPr lang="ru-RU" sz="1600" baseline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5" name="Содержимое 8"/>
          <p:cNvSpPr txBox="1">
            <a:spLocks/>
          </p:cNvSpPr>
          <p:nvPr/>
        </p:nvSpPr>
        <p:spPr bwMode="auto">
          <a:xfrm>
            <a:off x="291629" y="-25996"/>
            <a:ext cx="7191375" cy="5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 baseline="0" dirty="0">
                <a:solidFill>
                  <a:schemeClr val="bg1"/>
                </a:solidFill>
                <a:latin typeface="Verdana" pitchFamily="34" charset="0"/>
              </a:rPr>
              <a:t>Дмитрий </a:t>
            </a:r>
            <a:r>
              <a:rPr lang="ru-RU" sz="2000" b="1" baseline="0" dirty="0" smtClean="0">
                <a:solidFill>
                  <a:schemeClr val="bg1"/>
                </a:solidFill>
                <a:latin typeface="Verdana" pitchFamily="34" charset="0"/>
              </a:rPr>
              <a:t>Иванович </a:t>
            </a:r>
            <a:r>
              <a:rPr lang="ru-RU" sz="2000" b="1" baseline="0" dirty="0">
                <a:solidFill>
                  <a:schemeClr val="bg1"/>
                </a:solidFill>
                <a:latin typeface="Verdana" pitchFamily="34" charset="0"/>
              </a:rPr>
              <a:t>Менделеев</a:t>
            </a:r>
            <a:endParaRPr lang="ru-RU" sz="2000" b="1" baseline="0" dirty="0">
              <a:solidFill>
                <a:srgbClr val="1A3F6D"/>
              </a:solidFill>
              <a:latin typeface="Verdana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1258920" y="6084888"/>
            <a:ext cx="3422774" cy="431800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209" y="4992059"/>
            <a:ext cx="3452813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13" name="Содержимое 8"/>
          <p:cNvSpPr txBox="1">
            <a:spLocks/>
          </p:cNvSpPr>
          <p:nvPr/>
        </p:nvSpPr>
        <p:spPr>
          <a:xfrm>
            <a:off x="589922" y="4990802"/>
            <a:ext cx="3452812" cy="1019175"/>
          </a:xfrm>
          <a:prstGeom prst="rect">
            <a:avLst/>
          </a:prstGeom>
        </p:spPr>
        <p:txBody>
          <a:bodyPr/>
          <a:lstStyle/>
          <a:p>
            <a:pPr indent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«Гениальный химик, первоклассный физик, плодотворный исследователь в области гидродинамики, метеорологии, геологии, в различных отделах химической технологии и других сопредельных с химией и физикой дисциплинах, глубокий знаток химической промышленности и промышленности вообще, особенно русской, оригинальный </a:t>
            </a:r>
            <a:r>
              <a:rPr lang="ru-RU" sz="1100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мыслитель </a:t>
            </a:r>
            <a:r>
              <a:rPr lang="ru-RU" sz="1100" i="1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учения о народном хозяйстве, государственный ум…» </a:t>
            </a:r>
          </a:p>
          <a:p>
            <a:pPr indent="1800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А. Чугаев, русский химик и биохимик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0734" y="2786633"/>
            <a:ext cx="4499992" cy="402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направления деятельности учёного:</a:t>
            </a:r>
          </a:p>
          <a:p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Исследования Периодического закона;</a:t>
            </a:r>
          </a:p>
          <a:p>
            <a:pPr>
              <a:buFontTx/>
              <a:buChar char="-"/>
            </a:pPr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Органическая химия, учение о предельных формах соединений;</a:t>
            </a:r>
          </a:p>
          <a:p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Растворы, технология нефти и экономика нефтяной промышленности;</a:t>
            </a:r>
          </a:p>
          <a:p>
            <a:pPr>
              <a:buFontTx/>
              <a:buChar char="-"/>
            </a:pPr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Физика жидкостей и газов, метеорология, воздухоплавание, сопротивление среды, кораблестроение;</a:t>
            </a:r>
          </a:p>
          <a:p>
            <a:pPr>
              <a:buFontTx/>
              <a:buChar char="-"/>
            </a:pPr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Эталоны, вопросы метрологии;</a:t>
            </a:r>
          </a:p>
          <a:p>
            <a:pPr>
              <a:buFontTx/>
              <a:buChar char="-"/>
            </a:pPr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Химия твёрдого тела, технология твёрдого топлива и стекла;</a:t>
            </a:r>
          </a:p>
          <a:p>
            <a:pPr>
              <a:buFontTx/>
              <a:buChar char="-"/>
            </a:pPr>
            <a:endParaRPr lang="ru-RU" sz="17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7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-Биология, медицинская химия, агрохимия, сельское хозяйство.</a:t>
            </a:r>
          </a:p>
          <a:p>
            <a:endParaRPr lang="ru-RU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499992" y="115888"/>
            <a:ext cx="4491071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15888"/>
            <a:ext cx="4176713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5288"/>
            <a:ext cx="4499992" cy="89376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8080"/>
              </a:solidFill>
            </a:endParaRPr>
          </a:p>
        </p:txBody>
      </p:sp>
      <p:sp>
        <p:nvSpPr>
          <p:cNvPr id="29700" name="Содержимое 8"/>
          <p:cNvSpPr txBox="1">
            <a:spLocks/>
          </p:cNvSpPr>
          <p:nvPr/>
        </p:nvSpPr>
        <p:spPr bwMode="auto">
          <a:xfrm>
            <a:off x="-190500" y="1422102"/>
            <a:ext cx="44656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2066925" algn="l"/>
              </a:tabLst>
            </a:pP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Дмитрий Иванович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Менделеев родился в Тобольске, в семье директора гимназии и попечителя народных училищ губернии. Отец Дмитрия умер, и забота о семье перешла к матери Менделеева, Марии Дмитриевне Корнильевой, женщине выдающегося ума и энергии. Она управляла небольшим стекольным заводом и заботилась о детях, которым дала прекрасное образование. </a:t>
            </a:r>
          </a:p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2066925" algn="l"/>
              </a:tabLst>
            </a:pP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В 1841 г. Дмитрий Менделеев поступил в </a:t>
            </a:r>
            <a:r>
              <a:rPr lang="ru-RU" sz="1100" baseline="0" dirty="0" err="1">
                <a:solidFill>
                  <a:schemeClr val="bg1"/>
                </a:solidFill>
                <a:latin typeface="Verdana" pitchFamily="34" charset="0"/>
              </a:rPr>
              <a:t>Тобольскую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 гимназию, которую окончил в 1849 г. Вскоре по окончании гимназии семья Менделеевых переехала в Москву, а затем в Петербург. </a:t>
            </a:r>
            <a:endParaRPr lang="ru-RU" sz="1100" baseline="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2066925" algn="l"/>
              </a:tabLst>
            </a:pP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В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1850 г. Дмитрий был зачислен студентом физико-математического факультета</a:t>
            </a:r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1064874" y="503387"/>
            <a:ext cx="23764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i="1" baseline="0" dirty="0">
                <a:solidFill>
                  <a:schemeClr val="bg1"/>
                </a:solidFill>
                <a:latin typeface="Franklin Gothic Book" pitchFamily="34" charset="0"/>
              </a:rPr>
              <a:t>М. Д. Менделеева (Корнильева), </a:t>
            </a:r>
            <a:endParaRPr lang="ru-RU" altLang="ru-RU" sz="1100" i="1" baseline="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ru-RU" altLang="ru-RU" sz="1100" i="1" baseline="0" dirty="0" smtClean="0">
                <a:solidFill>
                  <a:schemeClr val="bg1"/>
                </a:solidFill>
                <a:latin typeface="Franklin Gothic Book" pitchFamily="34" charset="0"/>
              </a:rPr>
              <a:t>И</a:t>
            </a:r>
            <a:r>
              <a:rPr lang="ru-RU" altLang="ru-RU" sz="1100" i="1" baseline="0" dirty="0">
                <a:solidFill>
                  <a:schemeClr val="bg1"/>
                </a:solidFill>
                <a:latin typeface="Franklin Gothic Book" pitchFamily="34" charset="0"/>
              </a:rPr>
              <a:t>. П. Менделеев.</a:t>
            </a:r>
          </a:p>
          <a:p>
            <a:r>
              <a:rPr lang="ru-RU" altLang="ru-RU" sz="1100" i="1" baseline="0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altLang="ru-RU" sz="1100" i="1" baseline="0" dirty="0" err="1">
                <a:solidFill>
                  <a:schemeClr val="bg1"/>
                </a:solidFill>
                <a:latin typeface="Franklin Gothic Book" pitchFamily="34" charset="0"/>
              </a:rPr>
              <a:t>Неизв</a:t>
            </a:r>
            <a:r>
              <a:rPr lang="ru-RU" altLang="ru-RU" sz="1100" i="1" baseline="0" dirty="0">
                <a:solidFill>
                  <a:schemeClr val="bg1"/>
                </a:solidFill>
                <a:latin typeface="Franklin Gothic Book" pitchFamily="34" charset="0"/>
              </a:rPr>
              <a:t>. художник 1-й пол. XIX в. </a:t>
            </a:r>
            <a:endParaRPr lang="ru-RU" altLang="ru-RU" sz="13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7" name="Picture 2" descr="\\192.168.2.251\fessl\fessl-sbo\рабочее_Лада\Менделеев\Картинки\Иван Павлович Менделеев — отец Д. И. Менделеева. Неизвестный художник 1-й половины XIX века. Масло.jpg"/>
          <p:cNvPicPr>
            <a:picLocks noChangeAspect="1" noChangeArrowheads="1"/>
          </p:cNvPicPr>
          <p:nvPr/>
        </p:nvPicPr>
        <p:blipFill>
          <a:blip r:embed="rId2" cstate="print"/>
          <a:srcRect t="-2" b="2228"/>
          <a:stretch>
            <a:fillRect/>
          </a:stretch>
        </p:blipFill>
        <p:spPr bwMode="auto">
          <a:xfrm>
            <a:off x="3414713" y="115888"/>
            <a:ext cx="941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3" descr="\\192.168.2.251\fessl\fessl-sbo\рабочее_Лада\Менделеев\Картинки\Мария Дмитриевна Менделеева (урождённая Корнильева), мать Д. И. Менделеева.jpg"/>
          <p:cNvPicPr>
            <a:picLocks noChangeAspect="1" noChangeArrowheads="1"/>
          </p:cNvPicPr>
          <p:nvPr/>
        </p:nvPicPr>
        <p:blipFill>
          <a:blip r:embed="rId3" cstate="print"/>
          <a:srcRect b="1213"/>
          <a:stretch>
            <a:fillRect/>
          </a:stretch>
        </p:blipFill>
        <p:spPr bwMode="auto">
          <a:xfrm>
            <a:off x="107950" y="121758"/>
            <a:ext cx="935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6121400"/>
            <a:ext cx="4284663" cy="5334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8080"/>
              </a:solidFill>
            </a:endParaRPr>
          </a:p>
        </p:txBody>
      </p:sp>
      <p:sp>
        <p:nvSpPr>
          <p:cNvPr id="29714" name="TextBox 7"/>
          <p:cNvSpPr txBox="1">
            <a:spLocks noChangeArrowheads="1"/>
          </p:cNvSpPr>
          <p:nvPr/>
        </p:nvSpPr>
        <p:spPr bwMode="auto">
          <a:xfrm>
            <a:off x="115888" y="6165850"/>
            <a:ext cx="3735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Обложка первой публикации Д. И. Менделеева </a:t>
            </a:r>
            <a:r>
              <a:rPr lang="ru-RU" sz="1100" i="1" baseline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«Химический анализ ортита из Финляндии»</a:t>
            </a:r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1854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25" y="4010504"/>
            <a:ext cx="324008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066925" algn="l"/>
              </a:tabLst>
            </a:pP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Главного педагогического института в Петербурге. Когда он учился на старших курсах, ему предложили разработать метод анализа минералов, доставляемых из Финляндии. Результаты своей работы студент изложил в статье 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</a:rPr>
              <a:t>«Химический анализ ортита из Финляндии»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, опубликованной в 1854 г. Это был первый научный труд Менделеева.</a:t>
            </a:r>
          </a:p>
          <a:p>
            <a:pPr>
              <a:tabLst>
                <a:tab pos="2066925" algn="l"/>
              </a:tabLst>
            </a:pP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В мае 1855 г. Ученый совет присудил Менделееву титул «Старший учитель» и наградил золотой медалью.</a:t>
            </a:r>
          </a:p>
          <a:p>
            <a:pPr>
              <a:tabLst>
                <a:tab pos="2066925" algn="l"/>
              </a:tabLst>
            </a:pPr>
            <a:endParaRPr lang="ru-RU" baseline="0" dirty="0">
              <a:latin typeface="Calibri" pitchFamily="34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4489359" y="118964"/>
            <a:ext cx="45011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Первая работа по анализу ортита и пироксена стала стимулом к выбору Менделеевым темы его дипломной работы (диссертации):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«Изоморфизм в связи с другими отношениями кристаллической формы к составу»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Она начиналась такими словами: «Законы минералогии, как и других естественных наук, относятся к трём категориям, определяющим предметы видимого мира, — к форме, содержанию и свойствам. Законы форм подчиняются кристаллографии, законы свойств и содержания управляются законами физики и химии».</a:t>
            </a:r>
          </a:p>
          <a:p>
            <a:pPr marL="342900" marR="0" lvl="0" indent="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Понятие изоморфизма уже несколько десятилетий изучалось западноевропейскими учёными. В России же Менделеев по существу был первым в данной области. Он составил подробный обзор фактических данных и наблюдений, и внёс неоценимый вклад в исследования изоморфизма. Как вспоминал Менделеев, «составление этой диссертации вовлекло меня в изучение более всего химических отношений. Этим она определила многое».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Позже он назовет исследование изоморфизма одной из «предтеч», способствовавших открытию Периодического закона.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65351" y="5184449"/>
            <a:ext cx="4284663" cy="161463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400698" y="5142902"/>
            <a:ext cx="471601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179388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«Менделеев обратился к изучению удивительной способности некоторых веществ заменять друг друга в кристаллах, не меняя, или почти не меняя, формы кристаллической постройки. Это было необъяснимо с точки зрения распространённых тогда воззрений на природу химического соединения, – воззрений, ставивших под сомнение существование атомов». </a:t>
            </a:r>
          </a:p>
          <a:p>
            <a:pPr marL="342900" indent="179388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 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Писаржевский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050" baseline="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endParaRPr lang="ru-RU" altLang="ru-RU" sz="1050" baseline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95650" y="4076700"/>
            <a:ext cx="1563688" cy="237648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8080"/>
              </a:solidFill>
            </a:endParaRPr>
          </a:p>
        </p:txBody>
      </p:sp>
      <p:pic>
        <p:nvPicPr>
          <p:cNvPr id="29713" name="Picture 2" descr="\\192.168.2.251\fessl\fessl-sbo\рабочее_Лада\Менделеев\Картинки\Обложка первой публикации Д. И. Менделеева «Химический анализ ортита из Финляндии». 1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156075"/>
            <a:ext cx="14620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15888"/>
            <a:ext cx="4464050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4572000" y="5445125"/>
            <a:ext cx="4464050" cy="1296988"/>
          </a:xfrm>
          <a:prstGeom prst="rect">
            <a:avLst/>
          </a:prstGeom>
          <a:solidFill>
            <a:srgbClr val="0000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4238072" y="5922043"/>
            <a:ext cx="4716016" cy="1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179388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«Это единственный и превосходный оригинальный русский труд по органической химии, лишь потому неизвестный в Западной Европе, что ему ещ</a:t>
            </a:r>
            <a:r>
              <a:rPr lang="ru-RU" sz="12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12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 нашелся переводчик». А. М. Бутлеров</a:t>
            </a:r>
          </a:p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050" baseline="0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endParaRPr lang="ru-RU" altLang="ru-RU" sz="1050" baseline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4337133" y="127265"/>
            <a:ext cx="4646290" cy="498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В 1861 г.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Менделеев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возвращается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из Гейдельберга в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Санкт-Петербург, где возобновляет чтение лекций по органической химии в университете и публикует работы, целиком посвященные органической химии. В работе 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</a:rPr>
              <a:t>«Опыт теории пределов органических соединений»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 он развивает оригинальные представления о предельных их формах в отдельных гомологических рядах. Таким образом, Менделеев оказывается одним из первых теоретиков в области органической химии в России. Он выпускает замечательный по тому времени учебник 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</a:rPr>
              <a:t>«Органическая химия»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 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–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первый отечественный учебник, в котором идеей, объединяющей всю совокупность органических соединений, является теория пределов, оригинально и всесторонне развитая. Первое издание быстро разошлось, и в следующем году учебник был переиздан. За свой труд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учёный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удостаивается Демидовской премии 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–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высшей научной награды России того времени. </a:t>
            </a:r>
            <a:endParaRPr lang="ru-RU" altLang="ru-RU" sz="1200" baseline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026" name="Picture 2" descr="C:\Users\LymarPV\Desktop\_DSC4970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14" y="3407750"/>
            <a:ext cx="4114800" cy="24907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06933" y="115888"/>
            <a:ext cx="4536058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-237722" y="1665692"/>
            <a:ext cx="3213100" cy="2305050"/>
          </a:xfrm>
        </p:spPr>
        <p:txBody>
          <a:bodyPr/>
          <a:lstStyle/>
          <a:p>
            <a:pPr indent="179388">
              <a:buFont typeface="Arial" charset="0"/>
              <a:buNone/>
            </a:pPr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</a:rPr>
              <a:t>В 1859 г. ученый был командирован за границу. Два года он провел в Германии, в Гейдельберге, где организовал собственную лабораторию. Ему удалось доказать </a:t>
            </a:r>
            <a:r>
              <a:rPr lang="ru-RU" sz="1100" b="1" dirty="0" smtClean="0">
                <a:solidFill>
                  <a:srgbClr val="FFFF00"/>
                </a:solidFill>
                <a:latin typeface="Verdana" pitchFamily="34" charset="0"/>
              </a:rPr>
              <a:t>существование максимальной температуры кипения жидкости</a:t>
            </a:r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</a:rPr>
              <a:t>, выше которой вещества могут существовать лишь в газообразном состоянии. Это имело практическое значение для сжижения газов.</a:t>
            </a:r>
          </a:p>
        </p:txBody>
      </p:sp>
      <p:sp>
        <p:nvSpPr>
          <p:cNvPr id="22" name="Прямоугольник 14"/>
          <p:cNvSpPr/>
          <p:nvPr/>
        </p:nvSpPr>
        <p:spPr>
          <a:xfrm>
            <a:off x="178941" y="3861048"/>
            <a:ext cx="4464050" cy="2881064"/>
          </a:xfrm>
          <a:prstGeom prst="rect">
            <a:avLst/>
          </a:prstGeom>
          <a:solidFill>
            <a:srgbClr val="00808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95536" y="4112325"/>
            <a:ext cx="40862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100" i="1" baseline="0" dirty="0">
                <a:solidFill>
                  <a:schemeClr val="bg1"/>
                </a:solidFill>
                <a:latin typeface="Verdana" pitchFamily="34" charset="0"/>
              </a:rPr>
              <a:t>В конце своего пребывания в Гейдельберге Менделеев записал: </a:t>
            </a:r>
            <a:r>
              <a:rPr lang="ru-RU" sz="1300" i="1" baseline="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«Главный предмет моих занятий есть физическая химия. Еще Ньютон был </a:t>
            </a:r>
            <a:r>
              <a:rPr lang="ru-RU" sz="1300" i="1" baseline="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убеждён</a:t>
            </a:r>
            <a:r>
              <a:rPr lang="ru-RU" sz="1300" i="1" baseline="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что причина химических реакций лежит в простом молекулярном притяжении, обусловливающем сцепление и </a:t>
            </a:r>
            <a:r>
              <a:rPr lang="ru-RU" sz="1300" i="1" baseline="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подобным </a:t>
            </a:r>
            <a:r>
              <a:rPr lang="ru-RU" sz="1300" i="1" baseline="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явлениям механики. Блеск чисто химических открытий сделал современную химию совершенно специальною наукою, оторвав </a:t>
            </a:r>
            <a:r>
              <a:rPr lang="ru-RU" sz="1300" i="1" baseline="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её </a:t>
            </a:r>
            <a:r>
              <a:rPr lang="ru-RU" sz="1300" i="1" baseline="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 физики и механики, но, несомненно, должно настать время, когда химическое сродство будет рассматриваться как механическое явление... Я выбрал своею специальностью те вопросы, решение которых может приблизить это время».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5945" y="3760142"/>
            <a:ext cx="4572000" cy="38893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8080"/>
              </a:solidFill>
            </a:endParaRPr>
          </a:p>
        </p:txBody>
      </p:sp>
      <p:pic>
        <p:nvPicPr>
          <p:cNvPr id="25" name="Picture 4" descr="\\192.168.2.251\fessl\fessl-sbo\рабочее_Лада\Менделеев\Картинки\Фотопортрет Д. И. Менделеева в 1861 году. С. Л. Левицкий.jpg"/>
          <p:cNvPicPr>
            <a:picLocks noChangeAspect="1" noChangeArrowheads="1"/>
          </p:cNvPicPr>
          <p:nvPr/>
        </p:nvPicPr>
        <p:blipFill>
          <a:blip r:embed="rId3" cstate="print"/>
          <a:srcRect l="1138" t="8351" r="-1138" b="-8353"/>
          <a:stretch>
            <a:fillRect/>
          </a:stretch>
        </p:blipFill>
        <p:spPr bwMode="auto">
          <a:xfrm>
            <a:off x="2887701" y="1637011"/>
            <a:ext cx="168385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971104" y="3526904"/>
            <a:ext cx="3744912" cy="838200"/>
          </a:xfrm>
        </p:spPr>
        <p:txBody>
          <a:bodyPr/>
          <a:lstStyle/>
          <a:p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И. Менделеев в 1861 г. Фотопортрет Л. Левицкого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106933" y="116632"/>
            <a:ext cx="45910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9388"/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Молодой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учёный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по состоянию здоровья уехал на юг. В Одессе Менделеева назначили преподавателем математики, физики и естественных наук в гимназию при </a:t>
            </a:r>
            <a:r>
              <a:rPr lang="ru-RU" sz="1100" baseline="0" dirty="0" err="1">
                <a:solidFill>
                  <a:schemeClr val="bg1"/>
                </a:solidFill>
                <a:latin typeface="Verdana" pitchFamily="34" charset="0"/>
              </a:rPr>
              <a:t>Ришельевском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</a:rPr>
              <a:t>лицее. В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 1856 г. он возвратился в Санкт-Петербург, где защитил диссертацию на степень магистра химии 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</a:rPr>
              <a:t>«Об удельных </a:t>
            </a:r>
            <a:r>
              <a:rPr lang="ru-RU" sz="1100" b="1" baseline="0" dirty="0" smtClean="0">
                <a:solidFill>
                  <a:srgbClr val="FFFF00"/>
                </a:solidFill>
                <a:latin typeface="Verdana" pitchFamily="34" charset="0"/>
              </a:rPr>
              <a:t>объёмах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</a:rPr>
              <a:t>»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</a:rPr>
              <a:t>. 23 лет от роду он становится доцентом Петербургского университета, где читает сначала теоретическую, потом органическую химию.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115888"/>
            <a:ext cx="4536058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15888"/>
            <a:ext cx="4176713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700808"/>
            <a:ext cx="8892480" cy="16561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33CCCC"/>
              </a:solidFill>
            </a:endParaRP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7524327" y="1783449"/>
            <a:ext cx="1368153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Д.И. Менделеева «Основы химии» выдержал в России и СССР 13 изданий; по нему учились несколько поколений российских химиков.</a:t>
            </a:r>
            <a:endParaRPr lang="ru-RU" alt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7" name="Picture 13" descr="mendeleev_2_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11" y="250015"/>
            <a:ext cx="6067515" cy="297470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44009" y="3399524"/>
            <a:ext cx="4248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None/>
            </a:pP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Первый выпуск, содержащий введение, рассмотрение общих вопросов химии, описание свойств водорода, кислорода и азота появился уже летом 1868 г. </a:t>
            </a:r>
            <a:endParaRPr lang="ru-RU" dirty="0" smtClean="0">
              <a:solidFill>
                <a:schemeClr val="bg1"/>
              </a:solidFill>
            </a:endParaRPr>
          </a:p>
          <a:p>
            <a:pPr indent="179388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Но, работая над вторым выпуском, Менделеев столкнулся с большими затруднениями, связанными с систематизацией и последовательностью изложения материала, описывающего химические элементы. Сначала Дмитрий Иванович Менделеев хотел сгруппировать все описываемые им элементы по валентностям, но потом выбрал другой метод и объединил их в отдельные группы, исходя из сходства свойств и атомного веса. Размышление над этим вопросом вплотную подвело Менделеева к главному открытию его жизни, которое было названо </a:t>
            </a:r>
            <a:r>
              <a:rPr lang="ru-RU" b="1" dirty="0" smtClean="0">
                <a:solidFill>
                  <a:srgbClr val="FFFF00"/>
                </a:solidFill>
                <a:latin typeface="Verdana" pitchFamily="34" charset="0"/>
              </a:rPr>
              <a:t>Периодическая система Менделеева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97769" y="137898"/>
            <a:ext cx="27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. Тогда он создал фундаментальную работу, получившую название </a:t>
            </a:r>
            <a:r>
              <a:rPr lang="ru-RU" b="1" dirty="0" smtClean="0">
                <a:solidFill>
                  <a:srgbClr val="FFFF00"/>
                </a:solidFill>
                <a:latin typeface="Verdana" pitchFamily="34" charset="0"/>
              </a:rPr>
              <a:t>«Основы химии»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, принёсшую ему большую известность. Она выходила в течение нескольких лет отдельными выпусками.</a:t>
            </a:r>
            <a:endParaRPr lang="ru-RU" dirty="0"/>
          </a:p>
        </p:txBody>
      </p:sp>
      <p:sp>
        <p:nvSpPr>
          <p:cNvPr id="31749" name="Содержимое 2"/>
          <p:cNvSpPr>
            <a:spLocks noGrp="1"/>
          </p:cNvSpPr>
          <p:nvPr>
            <p:ph idx="1"/>
          </p:nvPr>
        </p:nvSpPr>
        <p:spPr>
          <a:xfrm>
            <a:off x="-143570" y="3405220"/>
            <a:ext cx="4427538" cy="4525962"/>
          </a:xfrm>
        </p:spPr>
        <p:txBody>
          <a:bodyPr/>
          <a:lstStyle/>
          <a:p>
            <a:pPr indent="179388">
              <a:buNone/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дальнейшем Менделеев исследовал изменение удельного веса в зависимости от процентного содержания спирта в воде. Учёный установил, что самую большую плотность имеет раствор, в котором соотношение между молекулами спирта и воды составляет один к трем. Это открытие стало основой </a:t>
            </a:r>
            <a:r>
              <a:rPr lang="ru-RU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гидратной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теории растворов. В 1865 г. он защитил диссертацию </a:t>
            </a:r>
            <a:r>
              <a:rPr lang="ru-RU" sz="1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 соединениях спирта с водой»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степень доктора химии. </a:t>
            </a:r>
          </a:p>
          <a:p>
            <a:pPr indent="179388">
              <a:buNone/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1867 г. получил в университете кафедру неорганической (общей) химии, которую занимал в течение 23 лет. Приступив к подготовке лекций, он обнаружил, что ни в России, ни за рубежом нет курса общей химии, достойного быть рекомендованным студентам.</a:t>
            </a:r>
          </a:p>
        </p:txBody>
      </p:sp>
      <p:pic>
        <p:nvPicPr>
          <p:cNvPr id="2050" name="Picture 2" descr="C:\Users\LymarPV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16" y="1772816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5976" y="73355"/>
            <a:ext cx="4680074" cy="66888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73355"/>
            <a:ext cx="4176713" cy="6688800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pic>
        <p:nvPicPr>
          <p:cNvPr id="18" name="Picture 4" descr="\\192.168.2.251\fessl\fessl-sbo\рабочее_Лада\Менделеев\Картинки\mendeleev_3_685.jpg"/>
          <p:cNvPicPr>
            <a:picLocks noChangeAspect="1" noChangeArrowheads="1"/>
          </p:cNvPicPr>
          <p:nvPr/>
        </p:nvPicPr>
        <p:blipFill>
          <a:blip r:embed="rId2" cstate="print"/>
          <a:srcRect l="4414" t="1033" b="9294"/>
          <a:stretch>
            <a:fillRect/>
          </a:stretch>
        </p:blipFill>
        <p:spPr bwMode="auto">
          <a:xfrm>
            <a:off x="251519" y="4888003"/>
            <a:ext cx="388843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4014779" y="3756741"/>
            <a:ext cx="5065423" cy="4525963"/>
          </a:xfrm>
        </p:spPr>
        <p:txBody>
          <a:bodyPr/>
          <a:lstStyle/>
          <a:p>
            <a:pPr indent="180000">
              <a:buFont typeface="Arial" charset="0"/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«Заподозрив о существовании взаимосвязи между элементами еще в студенческие годы, я не уставал обдумывать эту проблему со всех сторон, собирал материалы, сравнивал и сопоставлял цифры. Наконец настало время, когда проблема созрела, когда решение, казалось, вот-вот готово было сложиться в голове. 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&lt;…&gt;</a:t>
            </a: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 течение нескольких недель я спал урывками, пытаясь найти тот магический принцип, который сразу привёл бы в порядок всю груду накопленного за 15 лет материала. И вот в одно прекрасное утро, проведя бессонную ночь и отчаявшись найти решение, я, не раздеваясь, прилёг на диван в кабинете и заснул. И во сне мне совершенно явственно представилась таблица. Я тут же проснулся и набросал увиденную во сне таблицу на первом же подвернувшемся под руку клочке бумаги».</a:t>
            </a:r>
          </a:p>
          <a:p>
            <a:pPr indent="180000">
              <a:buFont typeface="Arial" charset="0"/>
              <a:buNone/>
            </a:pPr>
            <a:r>
              <a:rPr lang="ru-RU" sz="1100" dirty="0" smtClean="0">
                <a:solidFill>
                  <a:srgbClr val="FFFF00"/>
                </a:solidFill>
                <a:latin typeface="Verdana" pitchFamily="34" charset="0"/>
              </a:rPr>
              <a:t>Таким образом, легенду о том, что Периодическая таблица приснилась ему во сне, Менделеев придумал сам, для людей, не понимающих, что такое озарение.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57970"/>
            <a:ext cx="4284663" cy="404664"/>
          </a:xfrm>
          <a:prstGeom prst="rect">
            <a:avLst/>
          </a:prstGeom>
          <a:solidFill>
            <a:srgbClr val="00808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3800" name="Содержимое 8"/>
          <p:cNvSpPr txBox="1">
            <a:spLocks/>
          </p:cNvSpPr>
          <p:nvPr/>
        </p:nvSpPr>
        <p:spPr bwMode="auto">
          <a:xfrm>
            <a:off x="-180528" y="36414"/>
            <a:ext cx="453821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 время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было известно,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некоторые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химические элементы (литий, натрий и калий, также хлор, бром и йод; кальций, стронций и барий) имеют очевидное сходство. В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1857 г. шведский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Ленсен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объединил по химическому сходству несколько «триад»: рутений — родий — палладий; осмий — платина — иридий; марганец — железо — кобальт.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Уже были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сделаны попытки составить таблицы элементов. В библиотеке Менделеева хранилась книга немецкого химика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Гмелина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который опубликовал такую таблицу в 1843 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</a:t>
            </a:r>
            <a:r>
              <a:rPr lang="ru-RU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 одна из предложенных систем не охватывала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известные химические элементы.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Хотя существование отдельных групп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семейств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было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установленным фактом, связь этих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оставалась непонятной.</a:t>
            </a:r>
          </a:p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Менделееву удалось найти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6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расположив все элементы в порядке возрастания их атомной массы.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Написав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отдельных карточках элементы с их атомными весами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свойствами,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раскладывал их в разнообразных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комбинациях.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Многие элементы, знакомые нам, в то время еще не были открыты, а атомные веса уже известных определены с большими неточностями. Тем не 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менее,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вскоре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обнаружил искомую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закономерность – 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«свойства элементов стоят в периодической зависимости от их атомного веса».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Неожиданные сбои в этом периодическом ряду Менделеев объяснил тем, что науке известны ещё не все химические элементы.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4283968" y="74100"/>
            <a:ext cx="4752082" cy="576064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3802" name="TextBox 3"/>
          <p:cNvSpPr txBox="1">
            <a:spLocks noChangeArrowheads="1"/>
          </p:cNvSpPr>
          <p:nvPr/>
        </p:nvSpPr>
        <p:spPr bwMode="auto">
          <a:xfrm>
            <a:off x="6660232" y="556890"/>
            <a:ext cx="2365631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000"/>
            <a:r>
              <a:rPr lang="ru-RU" sz="16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того, чтобы установить закономерности чередования элементов, </a:t>
            </a:r>
            <a:r>
              <a:rPr lang="ru-RU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учёный </a:t>
            </a:r>
            <a:r>
              <a:rPr lang="ru-RU" sz="16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произвольно изменил атомные веса нескольких из них (например, присвоил урану атомный вес 240 вместо принятого 60, т. е. увеличил в четыре раза), переставил местами кобальт и никель, теллур и йод, </a:t>
            </a:r>
            <a:r>
              <a:rPr lang="ru-RU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поставил </a:t>
            </a:r>
            <a:r>
              <a:rPr lang="ru-RU" sz="16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пустые карточки, </a:t>
            </a:r>
            <a:r>
              <a:rPr lang="ru-RU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предсказав существование </a:t>
            </a:r>
            <a:r>
              <a:rPr lang="ru-RU" sz="16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неизвестных </a:t>
            </a:r>
            <a:r>
              <a:rPr lang="ru-RU" sz="16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элементов</a:t>
            </a:r>
            <a:r>
              <a:rPr lang="ru-RU" sz="16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Дальнейшие исследования полностью подтвердили его правоту.</a:t>
            </a:r>
            <a:endParaRPr lang="ru-RU" altLang="ru-RU" sz="16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\\192.168.2.251\fessl\fessl-sbo\рабочее_Лада\Менделеев\Картинки\Первый рукописный вариант периодического закона 18 февраля 1869.jpg"/>
          <p:cNvPicPr>
            <a:picLocks noChangeAspect="1" noChangeArrowheads="1"/>
          </p:cNvPicPr>
          <p:nvPr/>
        </p:nvPicPr>
        <p:blipFill>
          <a:blip r:embed="rId3" cstate="print"/>
          <a:srcRect l="5464" t="3908" r="5785" b="4597"/>
          <a:stretch>
            <a:fillRect/>
          </a:stretch>
        </p:blipFill>
        <p:spPr bwMode="auto">
          <a:xfrm>
            <a:off x="4287332" y="156741"/>
            <a:ext cx="2370268" cy="34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4"/>
          <p:cNvSpPr/>
          <p:nvPr/>
        </p:nvSpPr>
        <p:spPr>
          <a:xfrm>
            <a:off x="4355976" y="3356992"/>
            <a:ext cx="4680074" cy="46152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33CCCC"/>
              </a:solidFill>
            </a:endParaRP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339007" y="6400171"/>
            <a:ext cx="4176563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000"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вариант таблицы был опубликован в 1869 г.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42873" y="71677"/>
            <a:ext cx="21496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i="1" baseline="0" dirty="0">
                <a:solidFill>
                  <a:schemeClr val="bg2"/>
                </a:solidFill>
                <a:latin typeface="Franklin Gothic Book" pitchFamily="34" charset="0"/>
              </a:rPr>
              <a:t>Первый </a:t>
            </a:r>
            <a:r>
              <a:rPr lang="ru-RU" altLang="ru-RU" sz="1000" i="1" baseline="0" dirty="0" smtClean="0">
                <a:solidFill>
                  <a:schemeClr val="bg2"/>
                </a:solidFill>
                <a:latin typeface="Franklin Gothic Book" pitchFamily="34" charset="0"/>
              </a:rPr>
              <a:t>рукописный </a:t>
            </a:r>
            <a:r>
              <a:rPr lang="ru-RU" altLang="ru-RU" sz="1000" i="1" baseline="0" dirty="0">
                <a:solidFill>
                  <a:schemeClr val="bg2"/>
                </a:solidFill>
                <a:latin typeface="Franklin Gothic Book" pitchFamily="34" charset="0"/>
              </a:rPr>
              <a:t>вариант периодического закона 18 февраля 1869</a:t>
            </a:r>
            <a:r>
              <a:rPr lang="en-US" altLang="ru-RU" sz="1000" i="1" baseline="0" dirty="0">
                <a:solidFill>
                  <a:schemeClr val="bg2"/>
                </a:solidFill>
                <a:latin typeface="Franklin Gothic Book" pitchFamily="34" charset="0"/>
              </a:rPr>
              <a:t> </a:t>
            </a:r>
            <a:r>
              <a:rPr lang="ru-RU" altLang="ru-RU" sz="1000" i="1" baseline="0" dirty="0">
                <a:solidFill>
                  <a:schemeClr val="bg2"/>
                </a:solidFill>
                <a:latin typeface="Franklin Gothic Book" pitchFamily="34" charset="0"/>
              </a:rPr>
              <a:t>г.</a:t>
            </a:r>
            <a:endParaRPr lang="ru-RU" altLang="ru-RU" sz="10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6085" y="3316883"/>
            <a:ext cx="428037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Verdana" pitchFamily="34" charset="0"/>
              </a:rPr>
              <a:t>Сам Менделеев так рассказывал об открытии Периодического закона: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115888"/>
            <a:ext cx="4536058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15888"/>
            <a:ext cx="4248026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34824" name="Содержимое 8"/>
          <p:cNvSpPr txBox="1">
            <a:spLocks/>
          </p:cNvSpPr>
          <p:nvPr/>
        </p:nvSpPr>
        <p:spPr bwMode="auto">
          <a:xfrm>
            <a:off x="-180528" y="2492896"/>
            <a:ext cx="453650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Первый, еще несовершенный набросок таблицы в следующие годы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 переконструирован.</a:t>
            </a:r>
          </a:p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1869 г. Менделеев поместил галогены и щелочные металлы не в центре таблицы, как раньше, а по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краям (как это делается теперь). В следующие годы Менделеев исправил атомные веса одиннадцати элементов и изменил местоположение двадцати. В итоге в 1871 г. появилась </a:t>
            </a:r>
            <a:r>
              <a:rPr lang="ru-RU" sz="1100" b="1" baseline="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статья «Периодическая законность для химических элементов»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 которой периодическая таблица приняла вполне современный вид. </a:t>
            </a:r>
            <a:endParaRPr lang="ru-RU" sz="11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1800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Статья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была переведена на немецкий язык и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 оттиски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были разосланы многим известным европейским химикам.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тогда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никто не оценил важности сделанного открытия. Отношение к Периодическому закону 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изменилось 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1875 г., когда Ф. </a:t>
            </a:r>
            <a:r>
              <a:rPr lang="ru-RU" sz="1100" baseline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Лекокде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aseline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Буабодран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открыл новый элемент — </a:t>
            </a:r>
            <a:r>
              <a:rPr lang="ru-RU" sz="1100" baseline="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галлий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свойства которого поразительно совпадали с предсказаниями Менделеева (он назвал этот неизвестный еще элемент </a:t>
            </a:r>
            <a:r>
              <a:rPr lang="ru-RU" sz="1100" baseline="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экаалюминием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Новым триумфом Менделеева стало открытие в 1879 г. </a:t>
            </a:r>
            <a:r>
              <a:rPr lang="ru-RU" sz="1100" baseline="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скандия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а в 1886 г. </a:t>
            </a:r>
            <a:r>
              <a:rPr lang="ru-RU" sz="1100" baseline="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германия</a:t>
            </a:r>
            <a:r>
              <a:rPr lang="ru-RU" sz="11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свойства которых также полностью соответствовали описаниям Менделеева</a:t>
            </a:r>
            <a:r>
              <a:rPr lang="ru-RU" sz="11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100" baseline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74432" y="59454"/>
            <a:ext cx="3582730" cy="2433441"/>
          </a:xfrm>
          <a:prstGeom prst="rect">
            <a:avLst/>
          </a:prstGeom>
          <a:solidFill>
            <a:srgbClr val="0000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pic>
        <p:nvPicPr>
          <p:cNvPr id="3075" name="Picture 3" descr="\\192.168.2.251\fessl\fessl-sbo\рабочее_Лада\Менделеев\Картинки\mendeleev_-_tabl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6" y="148531"/>
            <a:ext cx="3442561" cy="2252642"/>
          </a:xfrm>
          <a:prstGeom prst="rect">
            <a:avLst/>
          </a:prstGeom>
          <a:noFill/>
        </p:spPr>
      </p:pic>
      <p:pic>
        <p:nvPicPr>
          <p:cNvPr id="3074" name="Picture 2" descr="\\192.168.2.251\fessl\fessl-sbo\рабочее_Лада\Менделеев\Картинки\Периодическая таб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2592288" cy="2160240"/>
          </a:xfrm>
          <a:prstGeom prst="rect">
            <a:avLst/>
          </a:prstGeom>
          <a:noFill/>
        </p:spPr>
      </p:pic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6905105" y="4549229"/>
            <a:ext cx="24063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aseline="0" dirty="0" smtClean="0">
                <a:solidFill>
                  <a:srgbClr val="008080"/>
                </a:solidFill>
                <a:latin typeface="Franklin Gothic Book" pitchFamily="34" charset="0"/>
              </a:rPr>
              <a:t>Современный вид таблицы</a:t>
            </a:r>
            <a:endParaRPr lang="ru-RU" altLang="ru-RU" sz="1300" baseline="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192.168.2.251\fessl\fessl-sbo\рабочее_Лада\Менделеев\Картинки\nMWQF-JvSiw.jpg"/>
          <p:cNvPicPr>
            <a:picLocks noChangeAspect="1" noChangeArrowheads="1"/>
          </p:cNvPicPr>
          <p:nvPr/>
        </p:nvPicPr>
        <p:blipFill>
          <a:blip r:embed="rId4" cstate="print"/>
          <a:srcRect b="35087"/>
          <a:stretch>
            <a:fillRect/>
          </a:stretch>
        </p:blipFill>
        <p:spPr bwMode="auto">
          <a:xfrm>
            <a:off x="3315965" y="311390"/>
            <a:ext cx="3096344" cy="2172714"/>
          </a:xfrm>
          <a:prstGeom prst="rect">
            <a:avLst/>
          </a:prstGeom>
          <a:noFill/>
        </p:spPr>
      </p:pic>
      <p:sp>
        <p:nvSpPr>
          <p:cNvPr id="34821" name="Содержимое 2"/>
          <p:cNvSpPr>
            <a:spLocks noGrp="1"/>
          </p:cNvSpPr>
          <p:nvPr>
            <p:ph idx="1"/>
          </p:nvPr>
        </p:nvSpPr>
        <p:spPr>
          <a:xfrm>
            <a:off x="4150585" y="2535428"/>
            <a:ext cx="4993415" cy="1819043"/>
          </a:xfrm>
        </p:spPr>
        <p:txBody>
          <a:bodyPr/>
          <a:lstStyle/>
          <a:p>
            <a:pPr indent="180000">
              <a:buNone/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успешно разрешилась лишь в 1900 г.</a:t>
            </a:r>
            <a:endParaRPr lang="ru-RU" sz="1200" dirty="0" smtClean="0"/>
          </a:p>
          <a:p>
            <a:pPr indent="180000">
              <a:buNone/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Они были помещены в самостоятельную нулевую группу. Дальнейшие открытия помогли связать со структурой системы обилие радиоэлементов.</a:t>
            </a:r>
          </a:p>
          <a:p>
            <a:pPr indent="180000">
              <a:buNone/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 Менделеев считал главным изъяном Периодического закона и периодической системы отсутствие их строгого физического объяснения. Но оно было невозможно, пока не была разработана модель атома. Однако он твёрдо верил,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21513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конца жизни Менделеев продолжал развивать и совершенствовать учение о периодичности. Открытия в 1890-х явлений радиоактивности и благородных газов поставили под сомнение стройность периодической таблицы. Проблема размещения в таблице гелия, аргона и их аналогов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89360" y="4293096"/>
            <a:ext cx="21602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«по видимости, периодическому закону будущее не грозит разрушением, а только надстройки и развитие обещает» (запись в дневнике от 10 июля 1905 г.), и XX столетие дало множество подтверждений этой уверенности Менделеева.</a:t>
            </a:r>
          </a:p>
          <a:p>
            <a:pPr indent="1800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15888"/>
            <a:ext cx="4464050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4572000" y="6093296"/>
            <a:ext cx="4464050" cy="76577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pic>
        <p:nvPicPr>
          <p:cNvPr id="1028" name="Picture 4" descr="C:\Users\LymarPV\Desktop\Учредители Русского химического общества. 1868 г..jpg"/>
          <p:cNvPicPr>
            <a:picLocks noChangeAspect="1" noChangeArrowheads="1"/>
          </p:cNvPicPr>
          <p:nvPr/>
        </p:nvPicPr>
        <p:blipFill>
          <a:blip r:embed="rId2" cstate="print"/>
          <a:srcRect l="1395"/>
          <a:stretch>
            <a:fillRect/>
          </a:stretch>
        </p:blipFill>
        <p:spPr bwMode="auto">
          <a:xfrm>
            <a:off x="4292178" y="3412567"/>
            <a:ext cx="3672408" cy="27527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950" y="115888"/>
            <a:ext cx="4176713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8408"/>
            <a:ext cx="4716016" cy="93662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32773" name="Содержимое 2"/>
          <p:cNvSpPr>
            <a:spLocks noGrp="1"/>
          </p:cNvSpPr>
          <p:nvPr>
            <p:ph idx="1"/>
          </p:nvPr>
        </p:nvSpPr>
        <p:spPr>
          <a:xfrm>
            <a:off x="-233693" y="1405416"/>
            <a:ext cx="4536504" cy="4525962"/>
          </a:xfrm>
        </p:spPr>
        <p:txBody>
          <a:bodyPr/>
          <a:lstStyle/>
          <a:p>
            <a:pPr indent="179388">
              <a:buFont typeface="Arial" charset="0"/>
              <a:buNone/>
            </a:pP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Наступивший год провозглашён Генеральной ассамблеей ООН </a:t>
            </a:r>
            <a:r>
              <a:rPr lang="ru-RU" sz="13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Международным годом Периодической таблицы химических элементов.</a:t>
            </a: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indent="179388">
              <a:buFont typeface="Arial" charset="0"/>
              <a:buNone/>
            </a:pP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этом году открытию </a:t>
            </a:r>
            <a:r>
              <a:rPr lang="ru-RU" sz="13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Периодического закона </a:t>
            </a: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химических элементов исполняется 150 лет.</a:t>
            </a:r>
          </a:p>
          <a:p>
            <a:pPr indent="179388">
              <a:buFont typeface="Arial" charset="0"/>
              <a:buNone/>
            </a:pP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инициативой о проведении Международного года Периодической таблицы химических элементов выступили Российская академия наук, «Российское химическое общество имени Д.И. Менделеева», Министерство науки и высшего образования РФ, а также российские и зарубежные учёные.</a:t>
            </a:r>
          </a:p>
          <a:p>
            <a:pPr indent="179388">
              <a:buFont typeface="Arial" charset="0"/>
              <a:buNone/>
            </a:pPr>
            <a:r>
              <a:rPr lang="ru-RU" sz="13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Инициативу поддержали многие страны и международные организации, а также более 80 национальных академий наук и научных обществ.</a:t>
            </a:r>
            <a:endParaRPr lang="ru-RU" altLang="ru-RU" sz="13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73" y="5373216"/>
            <a:ext cx="4284663" cy="136815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2775" name="Содержимое 8"/>
          <p:cNvSpPr txBox="1">
            <a:spLocks/>
          </p:cNvSpPr>
          <p:nvPr/>
        </p:nvSpPr>
        <p:spPr bwMode="auto">
          <a:xfrm>
            <a:off x="6110" y="5322474"/>
            <a:ext cx="435565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/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«Периодическая таблица химических элементов </a:t>
            </a:r>
            <a:r>
              <a:rPr 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из наиболее важных научных достижений, отражающее суть не только химии, но также физики, биологии и других дисциплин. Она представляет собой уникальный инструмент, дающий </a:t>
            </a:r>
            <a:r>
              <a:rPr 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учёным </a:t>
            </a:r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предсказывать появление и свойства элементов на Земле и во Вселенной в целом».</a:t>
            </a:r>
          </a:p>
          <a:p>
            <a:pPr indent="358775"/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Жан-Пол </a:t>
            </a:r>
            <a:r>
              <a:rPr lang="ru-RU" sz="1100" i="1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Нгоме-Абиага</a:t>
            </a:r>
            <a:r>
              <a:rPr 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программный специалист, координатор мероприятий в рамках празднования Года в ЮНЕСКО.</a:t>
            </a:r>
          </a:p>
        </p:txBody>
      </p:sp>
      <p:sp>
        <p:nvSpPr>
          <p:cNvPr id="32776" name="Содержимое 8"/>
          <p:cNvSpPr txBox="1">
            <a:spLocks/>
          </p:cNvSpPr>
          <p:nvPr/>
        </p:nvSpPr>
        <p:spPr bwMode="auto">
          <a:xfrm>
            <a:off x="4249646" y="1762183"/>
            <a:ext cx="48518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800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начале 1868 года Дмитрий Менделеев подготовил проект устава нового общества, создаваемого «для общения уже сложившихся сил русских химиков». Первое заседание РХО состоялось 26 октября (6 ноября) 1868 года, а его первым президентом в течение десяти лет (1868-1877) был химик-органик, академик Петербургской академии наук Николай Зинин. </a:t>
            </a:r>
            <a:endParaRPr lang="ru-RU" alt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7588126" y="3412074"/>
            <a:ext cx="1448098" cy="131741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4339557" y="6300699"/>
            <a:ext cx="32403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 для Российского химического общества, написанный рукой Д. И. Менделеева.</a:t>
            </a:r>
            <a:endParaRPr lang="ru-RU" altLang="ru-RU" sz="11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1" name="Picture 3" descr="\\192.168.2.251\fessl\fessl-sbo\рабочее_Лада\Менделеев\Картинки\IYPT20-Международный год периодической таблицы химических элемен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9" y="10634"/>
            <a:ext cx="2380489" cy="14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2607459" y="481518"/>
            <a:ext cx="259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i="1" baseline="0" dirty="0">
                <a:solidFill>
                  <a:schemeClr val="bg1"/>
                </a:solidFill>
                <a:latin typeface="Franklin Gothic Book" pitchFamily="34" charset="0"/>
              </a:rPr>
              <a:t>Официальный логотип Международного года Периодической таблицы</a:t>
            </a:r>
            <a:endParaRPr lang="ru-RU" altLang="ru-RU" sz="12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192.168.2.251\fessl\fessl-sbo\рабочее_Лада\Менделеев\Картинк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5996" y="124843"/>
            <a:ext cx="1468524" cy="16822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66758" y="230749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Российское химическое общество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этом году также отмечает свой 150-летний юбилей – оно родилось за год до открытия периодического закона Д.И. Менделеева и теперь носит его имя.</a:t>
            </a:r>
            <a:endParaRPr lang="ru-RU" dirty="0"/>
          </a:p>
        </p:txBody>
      </p:sp>
      <p:pic>
        <p:nvPicPr>
          <p:cNvPr id="1026" name="Picture 2" descr="\\192.168.2.251\fessl\fessl-sbo\рабочее_Лада\Менделеев\Картинки\u1.jpg"/>
          <p:cNvPicPr>
            <a:picLocks noChangeAspect="1" noChangeArrowheads="1"/>
          </p:cNvPicPr>
          <p:nvPr/>
        </p:nvPicPr>
        <p:blipFill>
          <a:blip r:embed="rId5" cstate="print"/>
          <a:srcRect l="7593" t="12766"/>
          <a:stretch>
            <a:fillRect/>
          </a:stretch>
        </p:blipFill>
        <p:spPr bwMode="auto">
          <a:xfrm>
            <a:off x="7562014" y="4690156"/>
            <a:ext cx="1475656" cy="2117433"/>
          </a:xfrm>
          <a:prstGeom prst="rect">
            <a:avLst/>
          </a:prstGeom>
          <a:noFill/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505485" y="3371965"/>
            <a:ext cx="151216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Учредители Российского химического общества, 1868 г. </a:t>
            </a:r>
          </a:p>
          <a:p>
            <a:pPr algn="ct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И. Менделеев второй справа в верхнем ряду.</a:t>
            </a:r>
            <a:endParaRPr lang="ru-RU" altLang="ru-RU" sz="11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115888"/>
            <a:ext cx="4608066" cy="6626225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14"/>
          <p:cNvSpPr/>
          <p:nvPr/>
        </p:nvSpPr>
        <p:spPr>
          <a:xfrm>
            <a:off x="5895200" y="5004965"/>
            <a:ext cx="3048022" cy="1581753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15888"/>
            <a:ext cx="4176713" cy="66262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>
              <a:solidFill>
                <a:srgbClr val="0045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3170"/>
            <a:ext cx="4427984" cy="71834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32773" name="Содержимое 2"/>
          <p:cNvSpPr>
            <a:spLocks noGrp="1"/>
          </p:cNvSpPr>
          <p:nvPr>
            <p:ph idx="1"/>
          </p:nvPr>
        </p:nvSpPr>
        <p:spPr>
          <a:xfrm>
            <a:off x="88661" y="1607443"/>
            <a:ext cx="4008759" cy="4525962"/>
          </a:xfrm>
        </p:spPr>
        <p:txBody>
          <a:bodyPr/>
          <a:lstStyle/>
          <a:p>
            <a:pPr marL="0" indent="180000">
              <a:buNone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августа 1887 года весь научный мир ожидал полного затмения Солнца. </a:t>
            </a:r>
          </a:p>
          <a:p>
            <a:pPr marL="0" indent="180000">
              <a:buNone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имение Менделеева </a:t>
            </a:r>
            <a:r>
              <a:rPr lang="ru-RU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Боблово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18 верстах от Клина (Московская губерния) пришла телеграмма из Петербурга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Императорское Русское техническое общество извещало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учёного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том, что в Твери будет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снаряжён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воздушный шар для наблюдения затмения. Совет Общества, говорилось в телеграмме, считает своим долгом заявить об этом, чтобы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учёный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«мог лично воспользоваться поднятием шара для научных наблюдений».</a:t>
            </a:r>
          </a:p>
          <a:p>
            <a:pPr marL="0" indent="180000">
              <a:buNone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Пристрастие Менделеева к воздухоплаванию, его труды в этой области были широко известны. Разумеется, Дмитрий Иванович охотно дал согласие на участие в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полёте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Однажды в Париже он уже поднимался на привязном аэростате. </a:t>
            </a:r>
            <a:endParaRPr lang="ru-RU" sz="11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180000">
              <a:buNone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Клин спешно был направлен воздушный шар «Русский» под командованием опытного аэронавта, поручика (будущего генерала) Александра Кованько. Намеченный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полёт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участием Менделеева получил широкую огласку и вызвал большой интерес. </a:t>
            </a:r>
            <a:endParaRPr lang="ru-RU" sz="1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0906" y="5578607"/>
            <a:ext cx="4284663" cy="116350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 dirty="0"/>
          </a:p>
        </p:txBody>
      </p:sp>
      <p:sp>
        <p:nvSpPr>
          <p:cNvPr id="32775" name="Содержимое 8"/>
          <p:cNvSpPr txBox="1">
            <a:spLocks/>
          </p:cNvSpPr>
          <p:nvPr/>
        </p:nvSpPr>
        <p:spPr bwMode="auto">
          <a:xfrm>
            <a:off x="199877" y="5527865"/>
            <a:ext cx="389754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«Ждали Менделеева, – рассказывал писатель Владимир Гиляровский. – В 6 часов 25 минут раздались аплодисменты, и из толпы к шару вышел высокого роста, немного сутулый, с лежащими по плечам волосами с проседью и длинной бородой человек. Это был профессор».</a:t>
            </a:r>
            <a:endParaRPr lang="ru-RU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Содержимое 8"/>
          <p:cNvSpPr txBox="1">
            <a:spLocks/>
          </p:cNvSpPr>
          <p:nvPr/>
        </p:nvSpPr>
        <p:spPr bwMode="auto">
          <a:xfrm>
            <a:off x="4472696" y="2066455"/>
            <a:ext cx="44630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полёта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отвечая на вопрос, как он решился на столь рискованный шаг, Дмитрий Иванович писал, что немалую роль в этом сыграло бытующее мнение о профессорах и вообще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учёных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80000"/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80000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Обыкновенно думают,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писал он,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 мы говорим, советуем, но практическим делом владеть не умеем, и нам, как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щедринским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генералам, всегда нужен мужик, а иначе у нас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всё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рук валится. Мне хотелось демонстрировать, что это мнение несправедливо, по крайней мере, в отношении к естествоиспытателям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».</a:t>
            </a:r>
          </a:p>
          <a:p>
            <a:pPr indent="180000"/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000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Весть о смелом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полёте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Менделеева вскоре стала известна не только по всей России. Французская Академия метеорологического воздухоплавания присудила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учёному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диплом, украшенный девизом изобретателей воздушного шара братьев Монгольфье «Так идут к звездам».</a:t>
            </a:r>
          </a:p>
          <a:p>
            <a:pPr indent="180000"/>
            <a:endParaRPr lang="ru-RU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2322336" y="63524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Аэростат «Русский»,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Менделеев совершил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полёт.</a:t>
            </a:r>
            <a:endParaRPr lang="ru-RU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9965" y="563196"/>
            <a:ext cx="301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Погода была пасмурной, шар намок, в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нём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смогли бы лететь два человека, и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учёный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полетел один.</a:t>
            </a:r>
          </a:p>
          <a:p>
            <a:pPr indent="180000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Аэростат поднялся на высоту более </a:t>
            </a:r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трёх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километров, вышел за облака, и Менделеев успел провести наблюдение за полной фазой солнечного затмения, внеся свою долю в исследования Солнца.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001527" y="5015599"/>
            <a:ext cx="149444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Экспозиция</a:t>
            </a:r>
            <a:r>
              <a:rPr lang="ru-RU" alt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посвященная </a:t>
            </a:r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полёту </a:t>
            </a:r>
            <a:r>
              <a:rPr lang="ru-RU" altLang="ru-RU" sz="1100" i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Д.И. Менделеева на воздушном шаре для наблюдения солнечного затмения, в Московском Политехническом </a:t>
            </a:r>
            <a:r>
              <a:rPr lang="ru-RU" altLang="ru-RU" sz="11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музее.</a:t>
            </a:r>
            <a:endParaRPr lang="ru-RU" altLang="ru-RU" sz="11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VeselovskayaVA\Desktop\Подъем аэростата Русский с Менделеевы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154" r="3714" b="1036"/>
          <a:stretch/>
        </p:blipFill>
        <p:spPr bwMode="auto">
          <a:xfrm>
            <a:off x="102756" y="97789"/>
            <a:ext cx="2181619" cy="14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eselovskayaVA\Desktop\Mendeleev_dip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02" y="4932958"/>
            <a:ext cx="2002062" cy="17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eselovskayaVA\Desktop\heros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35" y="198696"/>
            <a:ext cx="1380629" cy="19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14578" y="97789"/>
            <a:ext cx="5176365" cy="352601"/>
          </a:xfrm>
          <a:prstGeom prst="round2Diag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/>
          </a:p>
        </p:txBody>
      </p:sp>
      <p:sp>
        <p:nvSpPr>
          <p:cNvPr id="24" name="Содержимое 8"/>
          <p:cNvSpPr txBox="1">
            <a:spLocks/>
          </p:cNvSpPr>
          <p:nvPr/>
        </p:nvSpPr>
        <p:spPr bwMode="auto">
          <a:xfrm>
            <a:off x="2291994" y="397225"/>
            <a:ext cx="6536688" cy="4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aseline="0" dirty="0" smtClean="0">
                <a:solidFill>
                  <a:schemeClr val="bg1"/>
                </a:solidFill>
                <a:latin typeface="Verdana" pitchFamily="34" charset="0"/>
              </a:rPr>
              <a:t>Дмитрий Менделеев и воздухоплавание</a:t>
            </a:r>
            <a:endParaRPr lang="ru-RU" baseline="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2400" baseline="0" dirty="0">
              <a:solidFill>
                <a:srgbClr val="1A3F6D"/>
              </a:solidFill>
              <a:latin typeface="Calibri" pitchFamily="34" charset="0"/>
            </a:endParaRPr>
          </a:p>
        </p:txBody>
      </p:sp>
      <p:pic>
        <p:nvPicPr>
          <p:cNvPr id="1030" name="Picture 6" descr="C:\Users\VeselovskayaVA\Desktop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66" y="4797152"/>
            <a:ext cx="1470429" cy="19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3538</Words>
  <Application>Microsoft Office PowerPoint</Application>
  <PresentationFormat>Экран (4:3)</PresentationFormat>
  <Paragraphs>174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Д. И. Менделеев в 1861 г. Фотопортрет Л. Левицкого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Астероид «Менделеев»</vt:lpstr>
      <vt:lpstr>Эти и другие издания о Д. И. Менделееве в печатном варианте хранятся в фондах Дальневосточной государственной научной библиотеки.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Lymar</dc:creator>
  <cp:lastModifiedBy>Мильруд Татьяна Борисовна</cp:lastModifiedBy>
  <cp:revision>291</cp:revision>
  <dcterms:created xsi:type="dcterms:W3CDTF">2019-01-31T06:19:24Z</dcterms:created>
  <dcterms:modified xsi:type="dcterms:W3CDTF">2019-02-08T01:47:29Z</dcterms:modified>
</cp:coreProperties>
</file>