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7"/>
  </p:notesMasterIdLst>
  <p:sldIdLst>
    <p:sldId id="277" r:id="rId2"/>
    <p:sldId id="276" r:id="rId3"/>
    <p:sldId id="259" r:id="rId4"/>
    <p:sldId id="257" r:id="rId5"/>
    <p:sldId id="266" r:id="rId6"/>
    <p:sldId id="267" r:id="rId7"/>
    <p:sldId id="269" r:id="rId8"/>
    <p:sldId id="270" r:id="rId9"/>
    <p:sldId id="273" r:id="rId10"/>
    <p:sldId id="268" r:id="rId11"/>
    <p:sldId id="271" r:id="rId12"/>
    <p:sldId id="272" r:id="rId13"/>
    <p:sldId id="275" r:id="rId14"/>
    <p:sldId id="260" r:id="rId15"/>
    <p:sldId id="278" r:id="rId1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Franklin Gothic Book" pitchFamily="34" charset="0"/>
        <a:ea typeface="+mn-ea"/>
        <a:cs typeface="Arial" charset="0"/>
      </a:defRPr>
    </a:lvl1pPr>
    <a:lvl2pPr marL="457200" algn="l" rtl="0" fontAlgn="base">
      <a:spcBef>
        <a:spcPct val="0"/>
      </a:spcBef>
      <a:spcAft>
        <a:spcPct val="0"/>
      </a:spcAft>
      <a:defRPr kern="1200">
        <a:solidFill>
          <a:schemeClr val="tx1"/>
        </a:solidFill>
        <a:latin typeface="Franklin Gothic Book" pitchFamily="34" charset="0"/>
        <a:ea typeface="+mn-ea"/>
        <a:cs typeface="Arial" charset="0"/>
      </a:defRPr>
    </a:lvl2pPr>
    <a:lvl3pPr marL="914400" algn="l" rtl="0" fontAlgn="base">
      <a:spcBef>
        <a:spcPct val="0"/>
      </a:spcBef>
      <a:spcAft>
        <a:spcPct val="0"/>
      </a:spcAft>
      <a:defRPr kern="1200">
        <a:solidFill>
          <a:schemeClr val="tx1"/>
        </a:solidFill>
        <a:latin typeface="Franklin Gothic Book" pitchFamily="34" charset="0"/>
        <a:ea typeface="+mn-ea"/>
        <a:cs typeface="Arial" charset="0"/>
      </a:defRPr>
    </a:lvl3pPr>
    <a:lvl4pPr marL="1371600" algn="l" rtl="0" fontAlgn="base">
      <a:spcBef>
        <a:spcPct val="0"/>
      </a:spcBef>
      <a:spcAft>
        <a:spcPct val="0"/>
      </a:spcAft>
      <a:defRPr kern="1200">
        <a:solidFill>
          <a:schemeClr val="tx1"/>
        </a:solidFill>
        <a:latin typeface="Franklin Gothic Book" pitchFamily="34" charset="0"/>
        <a:ea typeface="+mn-ea"/>
        <a:cs typeface="Arial" charset="0"/>
      </a:defRPr>
    </a:lvl4pPr>
    <a:lvl5pPr marL="1828800" algn="l" rtl="0" fontAlgn="base">
      <a:spcBef>
        <a:spcPct val="0"/>
      </a:spcBef>
      <a:spcAft>
        <a:spcPct val="0"/>
      </a:spcAft>
      <a:defRPr kern="1200">
        <a:solidFill>
          <a:schemeClr val="tx1"/>
        </a:solidFill>
        <a:latin typeface="Franklin Gothic Book" pitchFamily="34" charset="0"/>
        <a:ea typeface="+mn-ea"/>
        <a:cs typeface="Arial" charset="0"/>
      </a:defRPr>
    </a:lvl5pPr>
    <a:lvl6pPr marL="2286000" algn="l" defTabSz="914400" rtl="0" eaLnBrk="1" latinLnBrk="0" hangingPunct="1">
      <a:defRPr kern="1200">
        <a:solidFill>
          <a:schemeClr val="tx1"/>
        </a:solidFill>
        <a:latin typeface="Franklin Gothic Book" pitchFamily="34" charset="0"/>
        <a:ea typeface="+mn-ea"/>
        <a:cs typeface="Arial" charset="0"/>
      </a:defRPr>
    </a:lvl6pPr>
    <a:lvl7pPr marL="2743200" algn="l" defTabSz="914400" rtl="0" eaLnBrk="1" latinLnBrk="0" hangingPunct="1">
      <a:defRPr kern="1200">
        <a:solidFill>
          <a:schemeClr val="tx1"/>
        </a:solidFill>
        <a:latin typeface="Franklin Gothic Book" pitchFamily="34" charset="0"/>
        <a:ea typeface="+mn-ea"/>
        <a:cs typeface="Arial" charset="0"/>
      </a:defRPr>
    </a:lvl7pPr>
    <a:lvl8pPr marL="3200400" algn="l" defTabSz="914400" rtl="0" eaLnBrk="1" latinLnBrk="0" hangingPunct="1">
      <a:defRPr kern="1200">
        <a:solidFill>
          <a:schemeClr val="tx1"/>
        </a:solidFill>
        <a:latin typeface="Franklin Gothic Book" pitchFamily="34" charset="0"/>
        <a:ea typeface="+mn-ea"/>
        <a:cs typeface="Arial" charset="0"/>
      </a:defRPr>
    </a:lvl8pPr>
    <a:lvl9pPr marL="3657600" algn="l" defTabSz="914400" rtl="0" eaLnBrk="1" latinLnBrk="0" hangingPunct="1">
      <a:defRPr kern="1200">
        <a:solidFill>
          <a:schemeClr val="tx1"/>
        </a:solidFill>
        <a:latin typeface="Franklin Gothic Book"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9"/>
    <a:srgbClr val="6F2605"/>
    <a:srgbClr val="9D3507"/>
    <a:srgbClr val="DA9652"/>
    <a:srgbClr val="925C3A"/>
    <a:srgbClr val="5C1F04"/>
    <a:srgbClr val="800000"/>
    <a:srgbClr val="004555"/>
    <a:srgbClr val="95BA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9" autoAdjust="0"/>
    <p:restoredTop sz="94840" autoAdjust="0"/>
  </p:normalViewPr>
  <p:slideViewPr>
    <p:cSldViewPr>
      <p:cViewPr>
        <p:scale>
          <a:sx n="70" d="100"/>
          <a:sy n="70" d="100"/>
        </p:scale>
        <p:origin x="-128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AF5D51D-8655-40F2-B6E7-AE41A175AED5}" type="datetimeFigureOut">
              <a:rPr lang="ru-RU"/>
              <a:pPr>
                <a:defRPr/>
              </a:pPr>
              <a:t>16.01.2019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B9CE627-F0F3-4D28-B47D-7819B3B3E55D}" type="slidenum">
              <a:rPr lang="ru-RU"/>
              <a:pPr>
                <a:defRPr/>
              </a:pPr>
              <a:t>‹#›</a:t>
            </a:fld>
            <a:endParaRPr lang="ru-RU"/>
          </a:p>
        </p:txBody>
      </p:sp>
    </p:spTree>
    <p:extLst>
      <p:ext uri="{BB962C8B-B14F-4D97-AF65-F5344CB8AC3E}">
        <p14:creationId xmlns:p14="http://schemas.microsoft.com/office/powerpoint/2010/main" val="16165837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29700" name="Номер слайда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Franklin Gothic Book" pitchFamily="34" charset="0"/>
                <a:cs typeface="Arial" charset="0"/>
              </a:defRPr>
            </a:lvl1pPr>
            <a:lvl2pPr marL="742950" indent="-285750" eaLnBrk="0" hangingPunct="0">
              <a:defRPr>
                <a:solidFill>
                  <a:schemeClr val="tx1"/>
                </a:solidFill>
                <a:latin typeface="Franklin Gothic Book" pitchFamily="34" charset="0"/>
                <a:cs typeface="Arial" charset="0"/>
              </a:defRPr>
            </a:lvl2pPr>
            <a:lvl3pPr marL="1143000" indent="-228600" eaLnBrk="0" hangingPunct="0">
              <a:defRPr>
                <a:solidFill>
                  <a:schemeClr val="tx1"/>
                </a:solidFill>
                <a:latin typeface="Franklin Gothic Book" pitchFamily="34" charset="0"/>
                <a:cs typeface="Arial" charset="0"/>
              </a:defRPr>
            </a:lvl3pPr>
            <a:lvl4pPr marL="1600200" indent="-228600" eaLnBrk="0" hangingPunct="0">
              <a:defRPr>
                <a:solidFill>
                  <a:schemeClr val="tx1"/>
                </a:solidFill>
                <a:latin typeface="Franklin Gothic Book" pitchFamily="34" charset="0"/>
                <a:cs typeface="Arial" charset="0"/>
              </a:defRPr>
            </a:lvl4pPr>
            <a:lvl5pPr marL="2057400" indent="-228600" eaLnBrk="0" hangingPunct="0">
              <a:defRPr>
                <a:solidFill>
                  <a:schemeClr val="tx1"/>
                </a:solidFill>
                <a:latin typeface="Franklin Gothic Book" pitchFamily="34" charset="0"/>
                <a:cs typeface="Arial"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charset="0"/>
              </a:defRPr>
            </a:lvl9pPr>
          </a:lstStyle>
          <a:p>
            <a:pPr algn="r" eaLnBrk="1" hangingPunct="1"/>
            <a:fld id="{5761B6A1-9BBE-4258-AD3F-29DAF4033E84}" type="slidenum">
              <a:rPr lang="ru-RU" altLang="ru-RU" sz="1200">
                <a:latin typeface="Calibri" pitchFamily="34" charset="0"/>
              </a:rPr>
              <a:pPr algn="r" eaLnBrk="1" hangingPunct="1"/>
              <a:t>1</a:t>
            </a:fld>
            <a:endParaRPr lang="ru-RU" altLang="ru-RU" sz="12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dirty="0" smtClean="0"/>
          </a:p>
        </p:txBody>
      </p:sp>
      <p:sp>
        <p:nvSpPr>
          <p:cNvPr id="28676" name="Номер слайда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fontAlgn="base">
              <a:spcBef>
                <a:spcPct val="0"/>
              </a:spcBef>
              <a:spcAft>
                <a:spcPct val="0"/>
              </a:spcAft>
              <a:defRPr/>
            </a:pPr>
            <a:fld id="{10036866-C513-4EB6-99CC-4E0641216424}" type="slidenum">
              <a:rPr lang="ru-RU" altLang="ru-RU" smtClean="0">
                <a:latin typeface="Calibri" pitchFamily="34" charset="0"/>
              </a:rPr>
              <a:pPr fontAlgn="base">
                <a:spcBef>
                  <a:spcPct val="0"/>
                </a:spcBef>
                <a:spcAft>
                  <a:spcPct val="0"/>
                </a:spcAft>
                <a:defRPr/>
              </a:pPr>
              <a:t>2</a:t>
            </a:fld>
            <a:endParaRPr lang="ru-RU" altLang="ru-RU"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9B9CE627-F0F3-4D28-B47D-7819B3B3E55D}" type="slidenum">
              <a:rPr lang="ru-RU" smtClean="0"/>
              <a:pPr>
                <a:defRPr/>
              </a:pPr>
              <a:t>14</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9B9CE627-F0F3-4D28-B47D-7819B3B3E55D}" type="slidenum">
              <a:rPr lang="ru-RU" smtClean="0"/>
              <a:pPr>
                <a:defRPr/>
              </a:pPr>
              <a:t>15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ая соединительная линия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Заголовок 28"/>
          <p:cNvSpPr>
            <a:spLocks noGrp="1"/>
          </p:cNvSpPr>
          <p:nvPr>
            <p:ph type="ctrTitle"/>
          </p:nvPr>
        </p:nvSpPr>
        <p:spPr>
          <a:xfrm>
            <a:off x="381000" y="4853411"/>
            <a:ext cx="8458200" cy="1222375"/>
          </a:xfrm>
        </p:spPr>
        <p:txBody>
          <a:bodyPr anchor="t"/>
          <a:lstStyle/>
          <a:p>
            <a:r>
              <a:rPr lang="ru-RU" smtClean="0"/>
              <a:t>Образец заголовка</a:t>
            </a:r>
            <a:endParaRPr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Дата 15"/>
          <p:cNvSpPr>
            <a:spLocks noGrp="1"/>
          </p:cNvSpPr>
          <p:nvPr>
            <p:ph type="dt" sz="half" idx="10"/>
          </p:nvPr>
        </p:nvSpPr>
        <p:spPr/>
        <p:txBody>
          <a:bodyPr/>
          <a:lstStyle>
            <a:lvl1pPr>
              <a:defRPr/>
            </a:lvl1pPr>
          </a:lstStyle>
          <a:p>
            <a:pPr>
              <a:defRPr/>
            </a:pPr>
            <a:fld id="{C87B4AE1-C676-4A34-A413-A646CAB65BCE}" type="datetimeFigureOut">
              <a:rPr lang="ru-RU"/>
              <a:pPr>
                <a:defRPr/>
              </a:pPr>
              <a:t>16.01.2019</a:t>
            </a:fld>
            <a:endParaRPr lang="ru-RU"/>
          </a:p>
        </p:txBody>
      </p:sp>
      <p:sp>
        <p:nvSpPr>
          <p:cNvPr id="6" name="Нижний колонтитул 1"/>
          <p:cNvSpPr>
            <a:spLocks noGrp="1"/>
          </p:cNvSpPr>
          <p:nvPr>
            <p:ph type="ftr" sz="quarter" idx="11"/>
          </p:nvPr>
        </p:nvSpPr>
        <p:spPr/>
        <p:txBody>
          <a:bodyPr/>
          <a:lstStyle>
            <a:lvl1pPr>
              <a:defRPr/>
            </a:lvl1pPr>
          </a:lstStyle>
          <a:p>
            <a:pPr>
              <a:defRPr/>
            </a:pPr>
            <a:endParaRPr lang="ru-RU"/>
          </a:p>
        </p:txBody>
      </p:sp>
      <p:sp>
        <p:nvSpPr>
          <p:cNvPr id="7" name="Номер слайда 14"/>
          <p:cNvSpPr>
            <a:spLocks noGrp="1"/>
          </p:cNvSpPr>
          <p:nvPr>
            <p:ph type="sldNum" sz="quarter" idx="12"/>
          </p:nvPr>
        </p:nvSpPr>
        <p:spPr>
          <a:xfrm>
            <a:off x="8229600" y="6473825"/>
            <a:ext cx="758825" cy="247650"/>
          </a:xfrm>
        </p:spPr>
        <p:txBody>
          <a:bodyPr/>
          <a:lstStyle>
            <a:lvl1pPr>
              <a:defRPr/>
            </a:lvl1pPr>
          </a:lstStyle>
          <a:p>
            <a:pPr>
              <a:defRPr/>
            </a:pPr>
            <a:fld id="{369DF319-80FC-413D-80D6-0872F2DC4957}" type="slidenum">
              <a:rPr lang="ru-RU"/>
              <a:pPr>
                <a:defRPr/>
              </a:pPr>
              <a:t>‹#›</a:t>
            </a:fld>
            <a:endParaRPr lang="ru-RU"/>
          </a:p>
        </p:txBody>
      </p:sp>
    </p:spTree>
    <p:extLst>
      <p:ext uri="{BB962C8B-B14F-4D97-AF65-F5344CB8AC3E}">
        <p14:creationId xmlns:p14="http://schemas.microsoft.com/office/powerpoint/2010/main" val="1187575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0"/>
          <p:cNvSpPr>
            <a:spLocks noGrp="1"/>
          </p:cNvSpPr>
          <p:nvPr>
            <p:ph type="dt" sz="half" idx="10"/>
          </p:nvPr>
        </p:nvSpPr>
        <p:spPr/>
        <p:txBody>
          <a:bodyPr/>
          <a:lstStyle>
            <a:lvl1pPr>
              <a:defRPr/>
            </a:lvl1pPr>
          </a:lstStyle>
          <a:p>
            <a:pPr>
              <a:defRPr/>
            </a:pPr>
            <a:fld id="{491E54EF-ADDC-4A08-9914-F511C623BC50}" type="datetimeFigureOut">
              <a:rPr lang="ru-RU"/>
              <a:pPr>
                <a:defRPr/>
              </a:pPr>
              <a:t>16.01.2019</a:t>
            </a:fld>
            <a:endParaRPr lang="ru-RU"/>
          </a:p>
        </p:txBody>
      </p:sp>
      <p:sp>
        <p:nvSpPr>
          <p:cNvPr id="5" name="Нижний колонтитул 2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08692711-F071-455F-AD5B-04EEA128079D}" type="slidenum">
              <a:rPr lang="ru-RU"/>
              <a:pPr>
                <a:defRPr/>
              </a:pPr>
              <a:t>‹#›</a:t>
            </a:fld>
            <a:endParaRPr lang="ru-RU"/>
          </a:p>
        </p:txBody>
      </p:sp>
    </p:spTree>
    <p:extLst>
      <p:ext uri="{BB962C8B-B14F-4D97-AF65-F5344CB8AC3E}">
        <p14:creationId xmlns:p14="http://schemas.microsoft.com/office/powerpoint/2010/main" val="1824327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EDE85D6C-AFC9-4E3F-82AE-C28F82287544}" type="datetimeFigureOut">
              <a:rPr lang="ru-RU"/>
              <a:pPr>
                <a:defRPr/>
              </a:pPr>
              <a:t>16.01.2019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2045A77-5FBF-45AB-AE48-C4FFAD2CCC45}" type="slidenum">
              <a:rPr lang="ru-RU"/>
              <a:pPr>
                <a:defRPr/>
              </a:pPr>
              <a:t>‹#›</a:t>
            </a:fld>
            <a:endParaRPr lang="ru-RU"/>
          </a:p>
        </p:txBody>
      </p:sp>
    </p:spTree>
    <p:extLst>
      <p:ext uri="{BB962C8B-B14F-4D97-AF65-F5344CB8AC3E}">
        <p14:creationId xmlns:p14="http://schemas.microsoft.com/office/powerpoint/2010/main" val="2879474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lang="ru-RU" smtClean="0"/>
              <a:t>Образец заголовка</a:t>
            </a:r>
            <a:endParaRPr lang="en-US"/>
          </a:p>
        </p:txBody>
      </p:sp>
      <p:sp>
        <p:nvSpPr>
          <p:cNvPr id="27" name="Содержимое 2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963D527E-CF66-462A-A2B7-D661CC99AB71}" type="datetimeFigureOut">
              <a:rPr lang="ru-RU"/>
              <a:pPr>
                <a:defRPr/>
              </a:pPr>
              <a:t>16.01.2019</a:t>
            </a:fld>
            <a:endParaRPr lang="ru-RU"/>
          </a:p>
        </p:txBody>
      </p:sp>
      <p:sp>
        <p:nvSpPr>
          <p:cNvPr id="5" name="Нижний колонтитул 18"/>
          <p:cNvSpPr>
            <a:spLocks noGrp="1"/>
          </p:cNvSpPr>
          <p:nvPr>
            <p:ph type="ftr" sz="quarter" idx="11"/>
          </p:nvPr>
        </p:nvSpPr>
        <p:spPr>
          <a:xfrm>
            <a:off x="3581400" y="76200"/>
            <a:ext cx="2895600" cy="288925"/>
          </a:xfrm>
        </p:spPr>
        <p:txBody>
          <a:bodyPr/>
          <a:lstStyle>
            <a:lvl1pPr>
              <a:defRPr/>
            </a:lvl1pPr>
          </a:lstStyle>
          <a:p>
            <a:pPr>
              <a:defRPr/>
            </a:pPr>
            <a:endParaRPr lang="ru-RU"/>
          </a:p>
        </p:txBody>
      </p:sp>
      <p:sp>
        <p:nvSpPr>
          <p:cNvPr id="6" name="Номер слайда 15"/>
          <p:cNvSpPr>
            <a:spLocks noGrp="1"/>
          </p:cNvSpPr>
          <p:nvPr>
            <p:ph type="sldNum" sz="quarter" idx="12"/>
          </p:nvPr>
        </p:nvSpPr>
        <p:spPr>
          <a:xfrm>
            <a:off x="8229600" y="6473825"/>
            <a:ext cx="758825" cy="247650"/>
          </a:xfrm>
        </p:spPr>
        <p:txBody>
          <a:bodyPr/>
          <a:lstStyle>
            <a:lvl1pPr>
              <a:defRPr/>
            </a:lvl1pPr>
          </a:lstStyle>
          <a:p>
            <a:pPr>
              <a:defRPr/>
            </a:pPr>
            <a:fld id="{BA136E53-76ED-4D57-969F-3443F3B666B1}" type="slidenum">
              <a:rPr lang="ru-RU"/>
              <a:pPr>
                <a:defRPr/>
              </a:pPr>
              <a:t>‹#›</a:t>
            </a:fld>
            <a:endParaRPr lang="ru-RU"/>
          </a:p>
        </p:txBody>
      </p:sp>
    </p:spTree>
    <p:extLst>
      <p:ext uri="{BB962C8B-B14F-4D97-AF65-F5344CB8AC3E}">
        <p14:creationId xmlns:p14="http://schemas.microsoft.com/office/powerpoint/2010/main" val="1777038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Прямая соединительная линия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lang="ru-RU" smtClean="0"/>
              <a:t>Образец заголовка</a:t>
            </a:r>
            <a:endParaRPr lang="en-US"/>
          </a:p>
        </p:txBody>
      </p:sp>
      <p:sp>
        <p:nvSpPr>
          <p:cNvPr id="5" name="Дата 18"/>
          <p:cNvSpPr>
            <a:spLocks noGrp="1"/>
          </p:cNvSpPr>
          <p:nvPr>
            <p:ph type="dt" sz="half" idx="10"/>
          </p:nvPr>
        </p:nvSpPr>
        <p:spPr/>
        <p:txBody>
          <a:bodyPr/>
          <a:lstStyle>
            <a:lvl1pPr>
              <a:defRPr/>
            </a:lvl1pPr>
          </a:lstStyle>
          <a:p>
            <a:pPr>
              <a:defRPr/>
            </a:pPr>
            <a:fld id="{21D320CD-627A-41FC-8B2D-24E279CABAE1}" type="datetimeFigureOut">
              <a:rPr lang="ru-RU"/>
              <a:pPr>
                <a:defRPr/>
              </a:pPr>
              <a:t>16.01.2019</a:t>
            </a:fld>
            <a:endParaRPr lang="ru-RU"/>
          </a:p>
        </p:txBody>
      </p:sp>
      <p:sp>
        <p:nvSpPr>
          <p:cNvPr id="7" name="Нижний колонтитул 10"/>
          <p:cNvSpPr>
            <a:spLocks noGrp="1"/>
          </p:cNvSpPr>
          <p:nvPr>
            <p:ph type="ftr" sz="quarter" idx="11"/>
          </p:nvPr>
        </p:nvSpPr>
        <p:spPr/>
        <p:txBody>
          <a:bodyPr/>
          <a:lstStyle>
            <a:lvl1pPr>
              <a:defRPr/>
            </a:lvl1pPr>
          </a:lstStyle>
          <a:p>
            <a:pPr>
              <a:defRPr/>
            </a:pPr>
            <a:endParaRPr lang="ru-RU"/>
          </a:p>
        </p:txBody>
      </p:sp>
      <p:sp>
        <p:nvSpPr>
          <p:cNvPr id="9" name="Номер слайда 15"/>
          <p:cNvSpPr>
            <a:spLocks noGrp="1"/>
          </p:cNvSpPr>
          <p:nvPr>
            <p:ph type="sldNum" sz="quarter" idx="12"/>
          </p:nvPr>
        </p:nvSpPr>
        <p:spPr/>
        <p:txBody>
          <a:bodyPr/>
          <a:lstStyle>
            <a:lvl1pPr>
              <a:defRPr/>
            </a:lvl1pPr>
          </a:lstStyle>
          <a:p>
            <a:pPr>
              <a:defRPr/>
            </a:pPr>
            <a:fld id="{0D2D8CA3-1081-4FB4-B0B1-997521F97A84}" type="slidenum">
              <a:rPr lang="ru-RU"/>
              <a:pPr>
                <a:defRPr/>
              </a:pPr>
              <a:t>‹#›</a:t>
            </a:fld>
            <a:endParaRPr lang="ru-RU"/>
          </a:p>
        </p:txBody>
      </p:sp>
    </p:spTree>
    <p:extLst>
      <p:ext uri="{BB962C8B-B14F-4D97-AF65-F5344CB8AC3E}">
        <p14:creationId xmlns:p14="http://schemas.microsoft.com/office/powerpoint/2010/main" val="370442264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0"/>
          <p:cNvSpPr>
            <a:spLocks noGrp="1"/>
          </p:cNvSpPr>
          <p:nvPr>
            <p:ph type="dt" sz="half" idx="10"/>
          </p:nvPr>
        </p:nvSpPr>
        <p:spPr/>
        <p:txBody>
          <a:bodyPr/>
          <a:lstStyle>
            <a:lvl1pPr>
              <a:defRPr/>
            </a:lvl1pPr>
          </a:lstStyle>
          <a:p>
            <a:pPr>
              <a:defRPr/>
            </a:pPr>
            <a:fld id="{567EAA4C-8FCA-4E1C-9D9C-005367038F99}" type="datetimeFigureOut">
              <a:rPr lang="ru-RU"/>
              <a:pPr>
                <a:defRPr/>
              </a:pPr>
              <a:t>16.01.2019</a:t>
            </a:fld>
            <a:endParaRPr lang="ru-RU"/>
          </a:p>
        </p:txBody>
      </p:sp>
      <p:sp>
        <p:nvSpPr>
          <p:cNvPr id="6" name="Нижний колонтитул 27"/>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A0F14AD8-78B5-478B-B863-4EFBA858A5A4}" type="slidenum">
              <a:rPr lang="ru-RU"/>
              <a:pPr>
                <a:defRPr/>
              </a:pPr>
              <a:t>‹#›</a:t>
            </a:fld>
            <a:endParaRPr lang="ru-RU"/>
          </a:p>
        </p:txBody>
      </p:sp>
    </p:spTree>
    <p:extLst>
      <p:ext uri="{BB962C8B-B14F-4D97-AF65-F5344CB8AC3E}">
        <p14:creationId xmlns:p14="http://schemas.microsoft.com/office/powerpoint/2010/main" val="3247888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Заголовок 28"/>
          <p:cNvSpPr>
            <a:spLocks noGrp="1"/>
          </p:cNvSpPr>
          <p:nvPr>
            <p:ph type="title"/>
          </p:nvPr>
        </p:nvSpPr>
        <p:spPr>
          <a:xfrm>
            <a:off x="304800" y="5410200"/>
            <a:ext cx="8610600" cy="882650"/>
          </a:xfrm>
        </p:spPr>
        <p:txBody>
          <a:bodyPr/>
          <a:lstStyle>
            <a:lvl1pPr>
              <a:defRPr/>
            </a:lvl1pPr>
          </a:lstStyle>
          <a:p>
            <a:r>
              <a:rPr lang="ru-RU" smtClean="0"/>
              <a:t>Образец заголовка</a:t>
            </a:r>
            <a:endParaRPr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Дата 9"/>
          <p:cNvSpPr>
            <a:spLocks noGrp="1"/>
          </p:cNvSpPr>
          <p:nvPr>
            <p:ph type="dt" sz="half" idx="10"/>
          </p:nvPr>
        </p:nvSpPr>
        <p:spPr/>
        <p:txBody>
          <a:bodyPr/>
          <a:lstStyle>
            <a:lvl1pPr>
              <a:defRPr/>
            </a:lvl1pPr>
          </a:lstStyle>
          <a:p>
            <a:pPr>
              <a:defRPr/>
            </a:pPr>
            <a:fld id="{0D41A8E8-79A0-4821-8410-96AFC73F8547}" type="datetimeFigureOut">
              <a:rPr lang="ru-RU"/>
              <a:pPr>
                <a:defRPr/>
              </a:pPr>
              <a:t>16.01.2019</a:t>
            </a:fld>
            <a:endParaRPr lang="ru-RU"/>
          </a:p>
        </p:txBody>
      </p:sp>
      <p:sp>
        <p:nvSpPr>
          <p:cNvPr id="9" name="Нижний колонтитул 5"/>
          <p:cNvSpPr>
            <a:spLocks noGrp="1"/>
          </p:cNvSpPr>
          <p:nvPr>
            <p:ph type="ftr" sz="quarter" idx="11"/>
          </p:nvPr>
        </p:nvSpPr>
        <p:spPr/>
        <p:txBody>
          <a:bodyPr/>
          <a:lstStyle>
            <a:lvl1pPr>
              <a:defRPr/>
            </a:lvl1pPr>
          </a:lstStyle>
          <a:p>
            <a:pPr>
              <a:defRPr/>
            </a:pPr>
            <a:endParaRPr lang="ru-RU"/>
          </a:p>
        </p:txBody>
      </p:sp>
      <p:sp>
        <p:nvSpPr>
          <p:cNvPr id="10" name="Номер слайда 6"/>
          <p:cNvSpPr>
            <a:spLocks noGrp="1"/>
          </p:cNvSpPr>
          <p:nvPr>
            <p:ph type="sldNum" sz="quarter" idx="12"/>
          </p:nvPr>
        </p:nvSpPr>
        <p:spPr>
          <a:xfrm>
            <a:off x="8229600" y="6477000"/>
            <a:ext cx="762000" cy="247650"/>
          </a:xfrm>
        </p:spPr>
        <p:txBody>
          <a:bodyPr/>
          <a:lstStyle>
            <a:lvl1pPr>
              <a:defRPr/>
            </a:lvl1pPr>
          </a:lstStyle>
          <a:p>
            <a:pPr>
              <a:defRPr/>
            </a:pPr>
            <a:fld id="{0D38B34D-19B7-42B0-ACEA-5263018AFF8E}" type="slidenum">
              <a:rPr lang="ru-RU"/>
              <a:pPr>
                <a:defRPr/>
              </a:pPr>
              <a:t>‹#›</a:t>
            </a:fld>
            <a:endParaRPr lang="ru-RU"/>
          </a:p>
        </p:txBody>
      </p:sp>
    </p:spTree>
    <p:extLst>
      <p:ext uri="{BB962C8B-B14F-4D97-AF65-F5344CB8AC3E}">
        <p14:creationId xmlns:p14="http://schemas.microsoft.com/office/powerpoint/2010/main" val="261303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3" name="Дата 10"/>
          <p:cNvSpPr>
            <a:spLocks noGrp="1"/>
          </p:cNvSpPr>
          <p:nvPr>
            <p:ph type="dt" sz="half" idx="10"/>
          </p:nvPr>
        </p:nvSpPr>
        <p:spPr/>
        <p:txBody>
          <a:bodyPr/>
          <a:lstStyle>
            <a:lvl1pPr>
              <a:defRPr/>
            </a:lvl1pPr>
          </a:lstStyle>
          <a:p>
            <a:pPr>
              <a:defRPr/>
            </a:pPr>
            <a:fld id="{F8592044-449C-4AF8-B824-12B5DA040D49}" type="datetimeFigureOut">
              <a:rPr lang="ru-RU"/>
              <a:pPr>
                <a:defRPr/>
              </a:pPr>
              <a:t>16.01.2019</a:t>
            </a:fld>
            <a:endParaRPr lang="ru-RU"/>
          </a:p>
        </p:txBody>
      </p:sp>
      <p:sp>
        <p:nvSpPr>
          <p:cNvPr id="4" name="Нижний колонтитул 27"/>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6D8436E2-8F52-49FF-B844-2149884B87D7}" type="slidenum">
              <a:rPr lang="ru-RU"/>
              <a:pPr>
                <a:defRPr/>
              </a:pPr>
              <a:t>‹#›</a:t>
            </a:fld>
            <a:endParaRPr lang="ru-RU"/>
          </a:p>
        </p:txBody>
      </p:sp>
    </p:spTree>
    <p:extLst>
      <p:ext uri="{BB962C8B-B14F-4D97-AF65-F5344CB8AC3E}">
        <p14:creationId xmlns:p14="http://schemas.microsoft.com/office/powerpoint/2010/main" val="737421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2"/>
          <p:cNvSpPr>
            <a:spLocks noGrp="1"/>
          </p:cNvSpPr>
          <p:nvPr>
            <p:ph type="dt" sz="half" idx="10"/>
          </p:nvPr>
        </p:nvSpPr>
        <p:spPr/>
        <p:txBody>
          <a:bodyPr/>
          <a:lstStyle>
            <a:lvl1pPr>
              <a:defRPr/>
            </a:lvl1pPr>
          </a:lstStyle>
          <a:p>
            <a:pPr>
              <a:defRPr/>
            </a:pPr>
            <a:fld id="{68DDC2EC-026E-4BB2-8EDC-2D0557306CAF}" type="datetimeFigureOut">
              <a:rPr lang="ru-RU"/>
              <a:pPr>
                <a:defRPr/>
              </a:pPr>
              <a:t>16.01.2019</a:t>
            </a:fld>
            <a:endParaRPr lang="ru-RU"/>
          </a:p>
        </p:txBody>
      </p:sp>
      <p:sp>
        <p:nvSpPr>
          <p:cNvPr id="3" name="Нижний колонтитул 23"/>
          <p:cNvSpPr>
            <a:spLocks noGrp="1"/>
          </p:cNvSpPr>
          <p:nvPr>
            <p:ph type="ftr" sz="quarter" idx="11"/>
          </p:nvPr>
        </p:nvSpPr>
        <p:spPr/>
        <p:txBody>
          <a:bodyPr/>
          <a:lstStyle>
            <a:lvl1pPr>
              <a:defRPr/>
            </a:lvl1pPr>
          </a:lstStyle>
          <a:p>
            <a:pPr>
              <a:defRPr/>
            </a:pPr>
            <a:endParaRPr lang="ru-RU"/>
          </a:p>
        </p:txBody>
      </p:sp>
      <p:sp>
        <p:nvSpPr>
          <p:cNvPr id="4" name="Номер слайда 6"/>
          <p:cNvSpPr>
            <a:spLocks noGrp="1"/>
          </p:cNvSpPr>
          <p:nvPr>
            <p:ph type="sldNum" sz="quarter" idx="12"/>
          </p:nvPr>
        </p:nvSpPr>
        <p:spPr/>
        <p:txBody>
          <a:bodyPr/>
          <a:lstStyle>
            <a:lvl1pPr>
              <a:defRPr/>
            </a:lvl1pPr>
          </a:lstStyle>
          <a:p>
            <a:pPr>
              <a:defRPr/>
            </a:pPr>
            <a:fld id="{797D637F-F4F1-437C-A1D2-3E6FA6E912C7}" type="slidenum">
              <a:rPr lang="ru-RU"/>
              <a:pPr>
                <a:defRPr/>
              </a:pPr>
              <a:t>‹#›</a:t>
            </a:fld>
            <a:endParaRPr lang="ru-RU"/>
          </a:p>
        </p:txBody>
      </p:sp>
    </p:spTree>
    <p:extLst>
      <p:ext uri="{BB962C8B-B14F-4D97-AF65-F5344CB8AC3E}">
        <p14:creationId xmlns:p14="http://schemas.microsoft.com/office/powerpoint/2010/main" val="2538430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Заголовок 11"/>
          <p:cNvSpPr>
            <a:spLocks noGrp="1"/>
          </p:cNvSpPr>
          <p:nvPr>
            <p:ph type="title"/>
          </p:nvPr>
        </p:nvSpPr>
        <p:spPr>
          <a:xfrm>
            <a:off x="457200" y="5486400"/>
            <a:ext cx="8458200" cy="520700"/>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24"/>
          <p:cNvSpPr>
            <a:spLocks noGrp="1"/>
          </p:cNvSpPr>
          <p:nvPr>
            <p:ph type="dt" sz="half" idx="10"/>
          </p:nvPr>
        </p:nvSpPr>
        <p:spPr/>
        <p:txBody>
          <a:bodyPr/>
          <a:lstStyle>
            <a:lvl1pPr>
              <a:defRPr/>
            </a:lvl1pPr>
          </a:lstStyle>
          <a:p>
            <a:pPr>
              <a:defRPr/>
            </a:pPr>
            <a:fld id="{A38FD1C6-9534-48CE-A917-AC30A80DE196}" type="datetimeFigureOut">
              <a:rPr lang="ru-RU"/>
              <a:pPr>
                <a:defRPr/>
              </a:pPr>
              <a:t>16.01.2019</a:t>
            </a:fld>
            <a:endParaRPr lang="ru-RU"/>
          </a:p>
        </p:txBody>
      </p:sp>
      <p:sp>
        <p:nvSpPr>
          <p:cNvPr id="7" name="Нижний колонтитул 28"/>
          <p:cNvSpPr>
            <a:spLocks noGrp="1"/>
          </p:cNvSpPr>
          <p:nvPr>
            <p:ph type="ftr" sz="quarter" idx="11"/>
          </p:nvPr>
        </p:nvSpPr>
        <p:spPr/>
        <p:txBody>
          <a:bodyPr/>
          <a:lstStyle>
            <a:lvl1pPr>
              <a:defRPr/>
            </a:lvl1pPr>
          </a:lstStyle>
          <a:p>
            <a:pPr>
              <a:defRPr/>
            </a:pPr>
            <a:endParaRPr lang="ru-RU"/>
          </a:p>
        </p:txBody>
      </p:sp>
      <p:sp>
        <p:nvSpPr>
          <p:cNvPr id="8" name="Номер слайда 6"/>
          <p:cNvSpPr>
            <a:spLocks noGrp="1"/>
          </p:cNvSpPr>
          <p:nvPr>
            <p:ph type="sldNum" sz="quarter" idx="12"/>
          </p:nvPr>
        </p:nvSpPr>
        <p:spPr/>
        <p:txBody>
          <a:bodyPr/>
          <a:lstStyle>
            <a:lvl1pPr>
              <a:defRPr/>
            </a:lvl1pPr>
          </a:lstStyle>
          <a:p>
            <a:pPr>
              <a:defRPr/>
            </a:pPr>
            <a:fld id="{5AD40AC2-7401-4617-88B3-BB0A7C4D93A4}" type="slidenum">
              <a:rPr lang="ru-RU"/>
              <a:pPr>
                <a:defRPr/>
              </a:pPr>
              <a:t>‹#›</a:t>
            </a:fld>
            <a:endParaRPr lang="ru-RU"/>
          </a:p>
        </p:txBody>
      </p:sp>
    </p:spTree>
    <p:extLst>
      <p:ext uri="{BB962C8B-B14F-4D97-AF65-F5344CB8AC3E}">
        <p14:creationId xmlns:p14="http://schemas.microsoft.com/office/powerpoint/2010/main" val="2733667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17" name="Заголовок 16"/>
          <p:cNvSpPr>
            <a:spLocks noGrp="1"/>
          </p:cNvSpPr>
          <p:nvPr>
            <p:ph type="title"/>
          </p:nvPr>
        </p:nvSpPr>
        <p:spPr>
          <a:xfrm>
            <a:off x="381000" y="4993760"/>
            <a:ext cx="5867400" cy="522288"/>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6"/>
          <p:cNvSpPr>
            <a:spLocks noGrp="1"/>
          </p:cNvSpPr>
          <p:nvPr>
            <p:ph type="dt" sz="half" idx="10"/>
          </p:nvPr>
        </p:nvSpPr>
        <p:spPr/>
        <p:txBody>
          <a:bodyPr/>
          <a:lstStyle>
            <a:lvl1pPr>
              <a:defRPr/>
            </a:lvl1pPr>
          </a:lstStyle>
          <a:p>
            <a:pPr>
              <a:defRPr/>
            </a:pPr>
            <a:fld id="{78FBA5D2-0C4F-4E6C-92CF-1997AC1A1277}" type="datetimeFigureOut">
              <a:rPr lang="ru-RU"/>
              <a:pPr>
                <a:defRPr/>
              </a:pPr>
              <a:t>16.01.2019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30"/>
          <p:cNvSpPr>
            <a:spLocks noGrp="1"/>
          </p:cNvSpPr>
          <p:nvPr>
            <p:ph type="sldNum" sz="quarter" idx="12"/>
          </p:nvPr>
        </p:nvSpPr>
        <p:spPr/>
        <p:txBody>
          <a:bodyPr/>
          <a:lstStyle>
            <a:lvl1pPr>
              <a:defRPr/>
            </a:lvl1pPr>
          </a:lstStyle>
          <a:p>
            <a:pPr>
              <a:defRPr/>
            </a:pPr>
            <a:fld id="{43E77FE2-D78C-4878-95D1-50B88DE421A6}" type="slidenum">
              <a:rPr lang="ru-RU"/>
              <a:pPr>
                <a:defRPr/>
              </a:pPr>
              <a:t>‹#›</a:t>
            </a:fld>
            <a:endParaRPr lang="ru-RU"/>
          </a:p>
        </p:txBody>
      </p:sp>
    </p:spTree>
    <p:extLst>
      <p:ext uri="{BB962C8B-B14F-4D97-AF65-F5344CB8AC3E}">
        <p14:creationId xmlns:p14="http://schemas.microsoft.com/office/powerpoint/2010/main" val="3973734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9" name="Текст 7"/>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fld id="{31DF1ABD-2839-42E7-B198-DD565CFBCED4}" type="datetimeFigureOut">
              <a:rPr lang="ru-RU"/>
              <a:pPr>
                <a:defRPr/>
              </a:pPr>
              <a:t>16.01.2019</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fld id="{9E33C421-445D-4EB3-8513-D51D87FF9E89}" type="slidenum">
              <a:rPr lang="ru-RU"/>
              <a:pPr>
                <a:defRPr/>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lang="ru-RU" smtClean="0"/>
              <a:t>Образец заголовка</a:t>
            </a:r>
            <a:endParaRPr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59" r:id="rId4"/>
    <p:sldLayoutId id="2147483765" r:id="rId5"/>
    <p:sldLayoutId id="2147483760" r:id="rId6"/>
    <p:sldLayoutId id="2147483766" r:id="rId7"/>
    <p:sldLayoutId id="2147483767" r:id="rId8"/>
    <p:sldLayoutId id="2147483768" r:id="rId9"/>
    <p:sldLayoutId id="2147483761" r:id="rId10"/>
    <p:sldLayoutId id="2147483769" r:id="rId11"/>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207963" y="103188"/>
            <a:ext cx="8713787" cy="6669087"/>
          </a:xfrm>
          <a:prstGeom prst="rect">
            <a:avLst/>
          </a:prstGeom>
          <a:solidFill>
            <a:srgbClr val="0045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rgbClr val="004555"/>
              </a:solidFill>
            </a:endParaRPr>
          </a:p>
        </p:txBody>
      </p:sp>
      <p:pic>
        <p:nvPicPr>
          <p:cNvPr id="11267" name="Picture 2" descr="\\192.168.2.251\fessl\fessl-sbo\рабочее_Лада\Гранин\Для наполнения\09_uGK7fb8.jpg"/>
          <p:cNvPicPr>
            <a:picLocks noChangeAspect="1" noChangeArrowheads="1"/>
          </p:cNvPicPr>
          <p:nvPr/>
        </p:nvPicPr>
        <p:blipFill>
          <a:blip r:embed="rId3" cstate="print">
            <a:lum bright="8000" contrast="-12000"/>
            <a:extLst>
              <a:ext uri="{28A0092B-C50C-407E-A947-70E740481C1C}">
                <a14:useLocalDpi xmlns:a14="http://schemas.microsoft.com/office/drawing/2010/main" val="0"/>
              </a:ext>
            </a:extLst>
          </a:blip>
          <a:srcRect/>
          <a:stretch>
            <a:fillRect/>
          </a:stretch>
        </p:blipFill>
        <p:spPr bwMode="auto">
          <a:xfrm>
            <a:off x="367992" y="993775"/>
            <a:ext cx="8424862" cy="565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3" descr="\\192.168.2.251\fessl\fessl-sbo\рабочее_Лада\Гранин\Для наполнения\ddcb4f9d34aad52896b595c34fe43b2d_w875_h600.jpg"/>
          <p:cNvPicPr>
            <a:picLocks noChangeAspect="1" noChangeArrowheads="1"/>
          </p:cNvPicPr>
          <p:nvPr/>
        </p:nvPicPr>
        <p:blipFill>
          <a:blip r:embed="rId4" cstate="print">
            <a:lum bright="8000" contrast="-12000"/>
            <a:extLst>
              <a:ext uri="{28A0092B-C50C-407E-A947-70E740481C1C}">
                <a14:useLocalDpi xmlns:a14="http://schemas.microsoft.com/office/drawing/2010/main" val="0"/>
              </a:ext>
            </a:extLst>
          </a:blip>
          <a:srcRect l="33018"/>
          <a:stretch>
            <a:fillRect/>
          </a:stretch>
        </p:blipFill>
        <p:spPr bwMode="auto">
          <a:xfrm>
            <a:off x="539750" y="1066800"/>
            <a:ext cx="2609850"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p:cNvSpPr/>
          <p:nvPr/>
        </p:nvSpPr>
        <p:spPr>
          <a:xfrm>
            <a:off x="-8627" y="-99392"/>
            <a:ext cx="9162000" cy="936625"/>
          </a:xfrm>
          <a:prstGeom prst="rect">
            <a:avLst/>
          </a:prstGeom>
          <a:solidFill>
            <a:srgbClr val="5C1F04">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11273" name="Picture 2" descr="\\192.168.2.251\fessl\fessl-sbo\рабочее_Лада\Гранин\22.jpg"/>
          <p:cNvPicPr>
            <a:picLocks noChangeAspect="1" noChangeArrowheads="1"/>
          </p:cNvPicPr>
          <p:nvPr/>
        </p:nvPicPr>
        <p:blipFill>
          <a:blip r:embed="rId5" cstate="print">
            <a:lum bright="-2000"/>
            <a:extLst>
              <a:ext uri="{28A0092B-C50C-407E-A947-70E740481C1C}">
                <a14:useLocalDpi xmlns:a14="http://schemas.microsoft.com/office/drawing/2010/main" val="0"/>
              </a:ext>
            </a:extLst>
          </a:blip>
          <a:srcRect t="9842"/>
          <a:stretch>
            <a:fillRect/>
          </a:stretch>
        </p:blipFill>
        <p:spPr bwMode="auto">
          <a:xfrm>
            <a:off x="2536726" y="850432"/>
            <a:ext cx="3881438" cy="5233987"/>
          </a:xfrm>
          <a:prstGeom prst="rect">
            <a:avLst/>
          </a:prstGeom>
          <a:noFill/>
          <a:ln w="63500" cmpd="thinThick">
            <a:solidFill>
              <a:schemeClr val="accent4">
                <a:lumMod val="75000"/>
                <a:alpha val="72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3" name="Прямоугольник 12"/>
          <p:cNvSpPr/>
          <p:nvPr/>
        </p:nvSpPr>
        <p:spPr>
          <a:xfrm>
            <a:off x="1802435" y="5068691"/>
            <a:ext cx="5426894" cy="1542021"/>
          </a:xfrm>
          <a:prstGeom prst="rect">
            <a:avLst/>
          </a:prstGeom>
          <a:solidFill>
            <a:srgbClr val="5C1F04">
              <a:alpha val="77000"/>
            </a:srgbClr>
          </a:solidFill>
          <a:ln w="38100" cmpd="thinThick">
            <a:solidFill>
              <a:srgbClr val="925C3A">
                <a:alpha val="73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12" name="TextBox 11"/>
          <p:cNvSpPr txBox="1"/>
          <p:nvPr/>
        </p:nvSpPr>
        <p:spPr>
          <a:xfrm>
            <a:off x="1870675" y="5161384"/>
            <a:ext cx="5282878" cy="1694310"/>
          </a:xfrm>
          <a:prstGeom prst="rect">
            <a:avLst/>
          </a:prstGeom>
          <a:noFill/>
        </p:spPr>
        <p:txBody>
          <a:bodyPr wrap="square" rtlCol="0">
            <a:spAutoFit/>
          </a:bodyPr>
          <a:lstStyle/>
          <a:p>
            <a:pPr>
              <a:lnSpc>
                <a:spcPct val="110000"/>
              </a:lnSpc>
            </a:pPr>
            <a:r>
              <a:rPr lang="ru-RU" sz="1300" i="1" dirty="0" smtClean="0">
                <a:solidFill>
                  <a:schemeClr val="bg1"/>
                </a:solidFill>
                <a:latin typeface="Times New Roman" pitchFamily="18" charset="0"/>
                <a:cs typeface="Times New Roman" pitchFamily="18" charset="0"/>
              </a:rPr>
              <a:t>«Ярчайший талант, уникальный жизненный опыт и глубочайшее сопереживание человеческим судьбам сделали Даниила Александровича признанным классиком отечественной литературы. Каждая его книга — урок мужества, принципиальности, честности, верности слову, милосердия, истинного патриотизма». </a:t>
            </a:r>
          </a:p>
          <a:p>
            <a:pPr algn="r">
              <a:lnSpc>
                <a:spcPct val="110000"/>
              </a:lnSpc>
            </a:pPr>
            <a:r>
              <a:rPr lang="ru-RU" sz="1300" i="1" dirty="0" smtClean="0">
                <a:solidFill>
                  <a:schemeClr val="bg1"/>
                </a:solidFill>
                <a:latin typeface="Times New Roman" pitchFamily="18" charset="0"/>
                <a:cs typeface="Times New Roman" pitchFamily="18" charset="0"/>
              </a:rPr>
              <a:t>В. Макаров</a:t>
            </a:r>
            <a:r>
              <a:rPr lang="ru-RU" dirty="0" smtClean="0"/>
              <a:t/>
            </a:r>
            <a:br>
              <a:rPr lang="ru-RU" dirty="0" smtClean="0"/>
            </a:br>
            <a:endParaRPr lang="ru-RU" dirty="0"/>
          </a:p>
        </p:txBody>
      </p:sp>
      <p:sp>
        <p:nvSpPr>
          <p:cNvPr id="15" name="Заголовок 1"/>
          <p:cNvSpPr>
            <a:spLocks noGrp="1"/>
          </p:cNvSpPr>
          <p:nvPr>
            <p:ph type="ctrTitle" idx="4294967295"/>
          </p:nvPr>
        </p:nvSpPr>
        <p:spPr>
          <a:xfrm>
            <a:off x="1292399" y="135682"/>
            <a:ext cx="7344816" cy="1470026"/>
          </a:xfrm>
        </p:spPr>
        <p:txBody>
          <a:bodyPr anchor="t">
            <a:normAutofit/>
          </a:bodyPr>
          <a:lstStyle/>
          <a:p>
            <a:pPr eaLnBrk="1" fontAlgn="auto" hangingPunct="1">
              <a:spcAft>
                <a:spcPts val="0"/>
              </a:spcAft>
              <a:defRPr/>
            </a:pPr>
            <a:r>
              <a:rPr lang="ru-RU" sz="2900" i="1" cap="none" dirty="0" smtClean="0">
                <a:solidFill>
                  <a:schemeClr val="bg2">
                    <a:lumMod val="75000"/>
                  </a:schemeClr>
                </a:solidFill>
                <a:latin typeface="Times New Roman" pitchFamily="18" charset="0"/>
                <a:cs typeface="Times New Roman" pitchFamily="18" charset="0"/>
              </a:rPr>
              <a:t>«…Биография писателя – его книги».</a:t>
            </a:r>
            <a:r>
              <a:rPr lang="ru-RU" dirty="0" smtClean="0">
                <a:solidFill>
                  <a:schemeClr val="accent2">
                    <a:lumMod val="20000"/>
                    <a:lumOff val="80000"/>
                  </a:schemeClr>
                </a:solidFill>
              </a:rPr>
              <a:t/>
            </a:r>
            <a:br>
              <a:rPr lang="ru-RU" dirty="0" smtClean="0">
                <a:solidFill>
                  <a:schemeClr val="accent2">
                    <a:lumMod val="20000"/>
                    <a:lumOff val="80000"/>
                  </a:schemeClr>
                </a:solidFill>
              </a:rPr>
            </a:br>
            <a:endParaRPr lang="ru-RU" dirty="0">
              <a:solidFill>
                <a:schemeClr val="accent2">
                  <a:lumMod val="20000"/>
                  <a:lumOff val="80000"/>
                </a:schemeClr>
              </a:solidFill>
            </a:endParaRPr>
          </a:p>
        </p:txBody>
      </p:sp>
      <p:grpSp>
        <p:nvGrpSpPr>
          <p:cNvPr id="14" name="Группа 13"/>
          <p:cNvGrpSpPr/>
          <p:nvPr/>
        </p:nvGrpSpPr>
        <p:grpSpPr>
          <a:xfrm>
            <a:off x="3637430" y="3747665"/>
            <a:ext cx="5285159" cy="721017"/>
            <a:chOff x="3640088" y="3747665"/>
            <a:chExt cx="5285159" cy="721017"/>
          </a:xfrm>
        </p:grpSpPr>
        <p:sp>
          <p:nvSpPr>
            <p:cNvPr id="11" name="Нашивка 10"/>
            <p:cNvSpPr/>
            <p:nvPr/>
          </p:nvSpPr>
          <p:spPr>
            <a:xfrm>
              <a:off x="3640088" y="3747957"/>
              <a:ext cx="5271442" cy="720725"/>
            </a:xfrm>
            <a:prstGeom prst="chevron">
              <a:avLst/>
            </a:prstGeom>
            <a:solidFill>
              <a:srgbClr val="6F26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chemeClr val="tx1"/>
                </a:solidFill>
              </a:endParaRPr>
            </a:p>
          </p:txBody>
        </p:sp>
        <p:sp>
          <p:nvSpPr>
            <p:cNvPr id="17" name="Прямоугольник 16"/>
            <p:cNvSpPr/>
            <p:nvPr/>
          </p:nvSpPr>
          <p:spPr>
            <a:xfrm>
              <a:off x="8493199" y="3747665"/>
              <a:ext cx="432048" cy="720080"/>
            </a:xfrm>
            <a:prstGeom prst="rect">
              <a:avLst/>
            </a:prstGeom>
            <a:solidFill>
              <a:srgbClr val="6F2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 name="Заголовок 1"/>
          <p:cNvSpPr>
            <a:spLocks noGrp="1"/>
          </p:cNvSpPr>
          <p:nvPr>
            <p:ph type="ctrTitle" idx="4294967295"/>
          </p:nvPr>
        </p:nvSpPr>
        <p:spPr>
          <a:xfrm>
            <a:off x="4126188" y="3797274"/>
            <a:ext cx="7344816" cy="1470026"/>
          </a:xfrm>
        </p:spPr>
        <p:txBody>
          <a:bodyPr anchor="t"/>
          <a:lstStyle/>
          <a:p>
            <a:pPr eaLnBrk="1" fontAlgn="auto" hangingPunct="1">
              <a:spcAft>
                <a:spcPts val="0"/>
              </a:spcAft>
              <a:defRPr/>
            </a:pPr>
            <a:r>
              <a:rPr lang="ru-RU" sz="2800" cap="none" dirty="0" smtClean="0">
                <a:solidFill>
                  <a:schemeClr val="bg2">
                    <a:lumMod val="75000"/>
                  </a:schemeClr>
                </a:solidFill>
                <a:cs typeface="Times New Roman" pitchFamily="18" charset="0"/>
              </a:rPr>
              <a:t>Лучшие книги Д. А. </a:t>
            </a:r>
            <a:r>
              <a:rPr lang="ru-RU" sz="2800" cap="none" dirty="0" err="1" smtClean="0">
                <a:solidFill>
                  <a:schemeClr val="bg2">
                    <a:lumMod val="75000"/>
                  </a:schemeClr>
                </a:solidFill>
                <a:cs typeface="Times New Roman" pitchFamily="18" charset="0"/>
              </a:rPr>
              <a:t>Гранина</a:t>
            </a:r>
            <a:r>
              <a:rPr lang="ru-RU" dirty="0" smtClean="0">
                <a:solidFill>
                  <a:schemeClr val="accent2">
                    <a:lumMod val="20000"/>
                    <a:lumOff val="80000"/>
                  </a:schemeClr>
                </a:solidFill>
              </a:rPr>
              <a:t/>
            </a:r>
            <a:br>
              <a:rPr lang="ru-RU" dirty="0" smtClean="0">
                <a:solidFill>
                  <a:schemeClr val="accent2">
                    <a:lumMod val="20000"/>
                    <a:lumOff val="80000"/>
                  </a:schemeClr>
                </a:solidFill>
              </a:rPr>
            </a:br>
            <a:endParaRPr lang="ru-RU" dirty="0">
              <a:solidFill>
                <a:schemeClr val="accent2">
                  <a:lumMod val="20000"/>
                  <a:lumOff val="8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549775" y="115888"/>
            <a:ext cx="4464050" cy="6626225"/>
          </a:xfrm>
          <a:prstGeom prst="rect">
            <a:avLst/>
          </a:prstGeom>
          <a:solidFill>
            <a:srgbClr val="925C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chemeClr val="accent5">
                  <a:lumMod val="60000"/>
                  <a:lumOff val="40000"/>
                </a:schemeClr>
              </a:solidFill>
            </a:endParaRPr>
          </a:p>
        </p:txBody>
      </p:sp>
      <p:sp>
        <p:nvSpPr>
          <p:cNvPr id="6" name="Прямоугольник 5"/>
          <p:cNvSpPr/>
          <p:nvPr/>
        </p:nvSpPr>
        <p:spPr>
          <a:xfrm>
            <a:off x="150813" y="115888"/>
            <a:ext cx="4176712" cy="6624637"/>
          </a:xfrm>
          <a:prstGeom prst="rect">
            <a:avLst/>
          </a:prstGeom>
          <a:solidFill>
            <a:srgbClr val="0045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rgbClr val="004555"/>
              </a:solidFill>
            </a:endParaRPr>
          </a:p>
        </p:txBody>
      </p:sp>
      <p:sp>
        <p:nvSpPr>
          <p:cNvPr id="7" name="Прямоугольник 6"/>
          <p:cNvSpPr/>
          <p:nvPr/>
        </p:nvSpPr>
        <p:spPr>
          <a:xfrm>
            <a:off x="0" y="260698"/>
            <a:ext cx="9148763" cy="1008062"/>
          </a:xfrm>
          <a:prstGeom prst="rect">
            <a:avLst/>
          </a:prstGeom>
          <a:solidFill>
            <a:srgbClr val="5C1F04">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 name="Заголовок 1"/>
          <p:cNvSpPr>
            <a:spLocks noGrp="1"/>
          </p:cNvSpPr>
          <p:nvPr>
            <p:ph type="title"/>
          </p:nvPr>
        </p:nvSpPr>
        <p:spPr>
          <a:xfrm>
            <a:off x="4499992" y="332433"/>
            <a:ext cx="4644008" cy="838200"/>
          </a:xfrm>
        </p:spPr>
        <p:txBody>
          <a:bodyPr>
            <a:normAutofit fontScale="90000"/>
          </a:bodyPr>
          <a:lstStyle/>
          <a:p>
            <a:pPr eaLnBrk="1" fontAlgn="auto" hangingPunct="1">
              <a:spcAft>
                <a:spcPts val="0"/>
              </a:spcAft>
              <a:defRPr/>
            </a:pPr>
            <a:r>
              <a:rPr lang="ru-RU" dirty="0" smtClean="0">
                <a:solidFill>
                  <a:schemeClr val="bg2">
                    <a:lumMod val="75000"/>
                  </a:schemeClr>
                </a:solidFill>
              </a:rPr>
              <a:t>«Вечера с Петром Великим»</a:t>
            </a:r>
            <a:endParaRPr lang="ru-RU" dirty="0">
              <a:solidFill>
                <a:schemeClr val="bg2">
                  <a:lumMod val="75000"/>
                </a:schemeClr>
              </a:solidFill>
            </a:endParaRPr>
          </a:p>
        </p:txBody>
      </p:sp>
      <p:sp>
        <p:nvSpPr>
          <p:cNvPr id="9" name="Содержимое 8"/>
          <p:cNvSpPr>
            <a:spLocks noGrp="1"/>
          </p:cNvSpPr>
          <p:nvPr>
            <p:ph idx="1"/>
          </p:nvPr>
        </p:nvSpPr>
        <p:spPr>
          <a:xfrm>
            <a:off x="4400550" y="1495326"/>
            <a:ext cx="4419600" cy="4525962"/>
          </a:xfrm>
        </p:spPr>
        <p:txBody>
          <a:bodyPr>
            <a:noAutofit/>
          </a:bodyPr>
          <a:lstStyle/>
          <a:p>
            <a:pPr indent="360000" eaLnBrk="1" fontAlgn="auto" hangingPunct="1">
              <a:spcAft>
                <a:spcPts val="0"/>
              </a:spcAft>
              <a:buNone/>
              <a:defRPr/>
            </a:pPr>
            <a:r>
              <a:rPr lang="ru-RU" sz="1300" dirty="0" smtClean="0">
                <a:solidFill>
                  <a:schemeClr val="bg1"/>
                </a:solidFill>
                <a:latin typeface="Times New Roman" pitchFamily="18" charset="0"/>
                <a:cs typeface="Times New Roman" pitchFamily="18" charset="0"/>
              </a:rPr>
              <a:t>Личность Петра </a:t>
            </a:r>
            <a:r>
              <a:rPr lang="en-US" sz="1300" dirty="0" smtClean="0">
                <a:solidFill>
                  <a:schemeClr val="bg1"/>
                </a:solidFill>
                <a:latin typeface="Times New Roman" pitchFamily="18" charset="0"/>
                <a:cs typeface="Times New Roman" pitchFamily="18" charset="0"/>
              </a:rPr>
              <a:t>I </a:t>
            </a:r>
            <a:r>
              <a:rPr lang="ru-RU" sz="1300" dirty="0" smtClean="0">
                <a:solidFill>
                  <a:schemeClr val="bg1"/>
                </a:solidFill>
                <a:latin typeface="Times New Roman" pitchFamily="18" charset="0"/>
                <a:cs typeface="Times New Roman" pitchFamily="18" charset="0"/>
              </a:rPr>
              <a:t>в данном произведении показана глазами наших современников, проводящих время за неспешными беседами об истории.</a:t>
            </a:r>
          </a:p>
          <a:p>
            <a:pPr indent="360000" eaLnBrk="1" fontAlgn="auto" hangingPunct="1">
              <a:spcAft>
                <a:spcPts val="0"/>
              </a:spcAft>
              <a:buNone/>
              <a:defRPr/>
            </a:pPr>
            <a:r>
              <a:rPr lang="ru-RU" sz="1300" dirty="0" smtClean="0">
                <a:solidFill>
                  <a:schemeClr val="bg1"/>
                </a:solidFill>
                <a:latin typeface="Times New Roman" pitchFamily="18" charset="0"/>
                <a:cs typeface="Times New Roman" pitchFamily="18" charset="0"/>
              </a:rPr>
              <a:t>Роман позволяет заглянуть в глубь эпохи, называемой ныне Петровской, и написан на интереснейшем историческом материале, вобравшем малоизвестные широкой аудитории факты. </a:t>
            </a:r>
            <a:br>
              <a:rPr lang="ru-RU" sz="1300" dirty="0" smtClean="0">
                <a:solidFill>
                  <a:schemeClr val="bg1"/>
                </a:solidFill>
                <a:latin typeface="Times New Roman" pitchFamily="18" charset="0"/>
                <a:cs typeface="Times New Roman" pitchFamily="18" charset="0"/>
              </a:rPr>
            </a:br>
            <a:r>
              <a:rPr lang="ru-RU" sz="1300" dirty="0" smtClean="0">
                <a:solidFill>
                  <a:schemeClr val="bg1"/>
                </a:solidFill>
                <a:latin typeface="Times New Roman" pitchFamily="18" charset="0"/>
                <a:cs typeface="Times New Roman" pitchFamily="18" charset="0"/>
              </a:rPr>
              <a:t>Устремлённый к великой цели, свершающий судьбоносные для страны деяния, Петр I представлен глобальной, </a:t>
            </a:r>
            <a:r>
              <a:rPr lang="ru-RU" sz="1300" dirty="0" err="1" smtClean="0">
                <a:solidFill>
                  <a:schemeClr val="bg1"/>
                </a:solidFill>
                <a:latin typeface="Times New Roman" pitchFamily="18" charset="0"/>
                <a:cs typeface="Times New Roman" pitchFamily="18" charset="0"/>
              </a:rPr>
              <a:t>всеевропейского</a:t>
            </a:r>
            <a:r>
              <a:rPr lang="ru-RU" sz="1300" dirty="0" smtClean="0">
                <a:solidFill>
                  <a:schemeClr val="bg1"/>
                </a:solidFill>
                <a:latin typeface="Times New Roman" pitchFamily="18" charset="0"/>
                <a:cs typeface="Times New Roman" pitchFamily="18" charset="0"/>
              </a:rPr>
              <a:t> масштаба фигурой. Однако для автора важнее показать внутренний облик императора: он детально исследует душевные качества Петра I, осмысливает переломные моменты его духовной жизни, раскрывает драматические страницы личной, в том числе семейной и любовной, биографии. Произведение Д. </a:t>
            </a:r>
            <a:r>
              <a:rPr lang="ru-RU" sz="1300" dirty="0" err="1" smtClean="0">
                <a:solidFill>
                  <a:schemeClr val="bg1"/>
                </a:solidFill>
                <a:latin typeface="Times New Roman" pitchFamily="18" charset="0"/>
                <a:cs typeface="Times New Roman" pitchFamily="18" charset="0"/>
              </a:rPr>
              <a:t>Гранина</a:t>
            </a:r>
            <a:r>
              <a:rPr lang="ru-RU" sz="1300" dirty="0" smtClean="0">
                <a:solidFill>
                  <a:schemeClr val="bg1"/>
                </a:solidFill>
                <a:latin typeface="Times New Roman" pitchFamily="18" charset="0"/>
                <a:cs typeface="Times New Roman" pitchFamily="18" charset="0"/>
              </a:rPr>
              <a:t> необычно по форме и значительно по содержанию, написано ярким, образным языком, с большим уважением к главному герою.</a:t>
            </a:r>
          </a:p>
          <a:p>
            <a:pPr indent="360000" eaLnBrk="1" fontAlgn="auto" hangingPunct="1">
              <a:spcAft>
                <a:spcPts val="0"/>
              </a:spcAft>
              <a:buNone/>
              <a:defRPr/>
            </a:pPr>
            <a:r>
              <a:rPr lang="ru-RU" sz="1300" dirty="0" smtClean="0">
                <a:solidFill>
                  <a:schemeClr val="bg1"/>
                </a:solidFill>
                <a:latin typeface="Times New Roman" pitchFamily="18" charset="0"/>
                <a:cs typeface="Times New Roman" pitchFamily="18" charset="0"/>
              </a:rPr>
              <a:t>Книга повествует о том, что </a:t>
            </a:r>
            <a:r>
              <a:rPr lang="ru-RU" sz="1300" dirty="0">
                <a:solidFill>
                  <a:schemeClr val="bg1"/>
                </a:solidFill>
                <a:latin typeface="Times New Roman" pitchFamily="18" charset="0"/>
                <a:cs typeface="Times New Roman" pitchFamily="18" charset="0"/>
              </a:rPr>
              <a:t>представляла </a:t>
            </a:r>
            <a:r>
              <a:rPr lang="ru-RU" sz="1300" dirty="0" smtClean="0">
                <a:solidFill>
                  <a:schemeClr val="bg1"/>
                </a:solidFill>
                <a:latin typeface="Times New Roman" pitchFamily="18" charset="0"/>
                <a:cs typeface="Times New Roman" pitchFamily="18" charset="0"/>
              </a:rPr>
              <a:t>собой Россия </a:t>
            </a:r>
            <a:r>
              <a:rPr lang="ru-RU" sz="1300" dirty="0">
                <a:solidFill>
                  <a:schemeClr val="bg1"/>
                </a:solidFill>
                <a:latin typeface="Times New Roman" pitchFamily="18" charset="0"/>
                <a:cs typeface="Times New Roman" pitchFamily="18" charset="0"/>
              </a:rPr>
              <a:t>тогда, как </a:t>
            </a:r>
            <a:r>
              <a:rPr lang="ru-RU" sz="1300" dirty="0" smtClean="0">
                <a:solidFill>
                  <a:schemeClr val="bg1"/>
                </a:solidFill>
                <a:latin typeface="Times New Roman" pitchFamily="18" charset="0"/>
                <a:cs typeface="Times New Roman" pitchFamily="18" charset="0"/>
              </a:rPr>
              <a:t>люди </a:t>
            </a:r>
            <a:r>
              <a:rPr lang="ru-RU" sz="1300" dirty="0">
                <a:solidFill>
                  <a:schemeClr val="bg1"/>
                </a:solidFill>
                <a:latin typeface="Times New Roman" pitchFamily="18" charset="0"/>
                <a:cs typeface="Times New Roman" pitchFamily="18" charset="0"/>
              </a:rPr>
              <a:t>думали и говорили, что носили и во что верили. </a:t>
            </a:r>
            <a:r>
              <a:rPr lang="ru-RU" sz="1300" dirty="0" smtClean="0">
                <a:solidFill>
                  <a:schemeClr val="bg1"/>
                </a:solidFill>
                <a:latin typeface="Times New Roman" pitchFamily="18" charset="0"/>
                <a:cs typeface="Times New Roman" pitchFamily="18" charset="0"/>
              </a:rPr>
              <a:t>В </a:t>
            </a:r>
            <a:r>
              <a:rPr lang="ru-RU" sz="1300" dirty="0">
                <a:solidFill>
                  <a:schemeClr val="bg1"/>
                </a:solidFill>
                <a:latin typeface="Times New Roman" pitchFamily="18" charset="0"/>
                <a:cs typeface="Times New Roman" pitchFamily="18" charset="0"/>
              </a:rPr>
              <a:t>книге </a:t>
            </a:r>
            <a:r>
              <a:rPr lang="ru-RU" sz="1300" dirty="0" smtClean="0">
                <a:solidFill>
                  <a:schemeClr val="bg1"/>
                </a:solidFill>
                <a:latin typeface="Times New Roman" pitchFamily="18" charset="0"/>
                <a:cs typeface="Times New Roman" pitchFamily="18" charset="0"/>
              </a:rPr>
              <a:t>проводятся параллели от </a:t>
            </a:r>
            <a:r>
              <a:rPr lang="ru-RU" sz="1300" dirty="0">
                <a:solidFill>
                  <a:schemeClr val="bg1"/>
                </a:solidFill>
                <a:latin typeface="Times New Roman" pitchFamily="18" charset="0"/>
                <a:cs typeface="Times New Roman" pitchFamily="18" charset="0"/>
              </a:rPr>
              <a:t>петровской России до </a:t>
            </a:r>
            <a:r>
              <a:rPr lang="ru-RU" sz="1300" dirty="0" smtClean="0">
                <a:solidFill>
                  <a:schemeClr val="bg1"/>
                </a:solidFill>
                <a:latin typeface="Times New Roman" pitchFamily="18" charset="0"/>
                <a:cs typeface="Times New Roman" pitchFamily="18" charset="0"/>
              </a:rPr>
              <a:t>сегодняшней эпохи.</a:t>
            </a:r>
          </a:p>
        </p:txBody>
      </p:sp>
      <p:sp>
        <p:nvSpPr>
          <p:cNvPr id="12" name="Содержимое 8"/>
          <p:cNvSpPr txBox="1">
            <a:spLocks/>
          </p:cNvSpPr>
          <p:nvPr/>
        </p:nvSpPr>
        <p:spPr>
          <a:xfrm>
            <a:off x="160015" y="5641975"/>
            <a:ext cx="4248919" cy="1290638"/>
          </a:xfrm>
          <a:prstGeom prst="rect">
            <a:avLst/>
          </a:prstGeom>
        </p:spPr>
        <p:txBody>
          <a:bodyPr>
            <a:noAutofit/>
          </a:bodyPr>
          <a:lstStyle/>
          <a:p>
            <a:pPr indent="180000"/>
            <a:r>
              <a:rPr lang="ru-RU" sz="1200" i="1" dirty="0" smtClean="0">
                <a:solidFill>
                  <a:schemeClr val="bg1"/>
                </a:solidFill>
                <a:latin typeface="Times New Roman" pitchFamily="18" charset="0"/>
                <a:cs typeface="Times New Roman" pitchFamily="18" charset="0"/>
              </a:rPr>
              <a:t>«Человек, не имеющий изъянов, обычно имеет мало достоинств. Когда перед нами великан, мы видим лишь его башмаки, забрызганные грязью, и думаем, что он весь такой. Великан переливается не с нами, а с другими великанами через века». </a:t>
            </a:r>
            <a:endParaRPr lang="ru-RU" sz="1200" i="1" dirty="0">
              <a:solidFill>
                <a:schemeClr val="bg1"/>
              </a:solidFill>
              <a:latin typeface="Times New Roman" pitchFamily="18" charset="0"/>
              <a:cs typeface="Times New Roman" pitchFamily="18" charset="0"/>
            </a:endParaRPr>
          </a:p>
        </p:txBody>
      </p:sp>
      <p:pic>
        <p:nvPicPr>
          <p:cNvPr id="20489" name="Picture 2" descr="C:\Users\LymarPV\Desktop\9f4ef0cf-57ee-4b23-8ee8-2d6a9a3a6371.j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8059" y="350811"/>
            <a:ext cx="3312368" cy="5219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2" descr="\\192.168.2.251\fessl\fessl-sbo\рабочее_Лада\Гранин\Daniil_Granin__Vechera_s_Petrom_Velikim.jpe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565201"/>
            <a:ext cx="1800225" cy="265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549775" y="115888"/>
            <a:ext cx="4464050" cy="6626225"/>
          </a:xfrm>
          <a:prstGeom prst="rect">
            <a:avLst/>
          </a:prstGeom>
          <a:solidFill>
            <a:srgbClr val="925C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chemeClr val="accent5">
                  <a:lumMod val="60000"/>
                  <a:lumOff val="40000"/>
                </a:schemeClr>
              </a:solidFill>
            </a:endParaRPr>
          </a:p>
        </p:txBody>
      </p:sp>
      <p:sp>
        <p:nvSpPr>
          <p:cNvPr id="6" name="Прямоугольник 5"/>
          <p:cNvSpPr/>
          <p:nvPr/>
        </p:nvSpPr>
        <p:spPr>
          <a:xfrm>
            <a:off x="150813" y="115888"/>
            <a:ext cx="4248596" cy="6626225"/>
          </a:xfrm>
          <a:prstGeom prst="rect">
            <a:avLst/>
          </a:prstGeom>
          <a:solidFill>
            <a:srgbClr val="0045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rgbClr val="004555"/>
              </a:solidFill>
            </a:endParaRPr>
          </a:p>
        </p:txBody>
      </p:sp>
      <p:sp>
        <p:nvSpPr>
          <p:cNvPr id="7" name="Прямоугольник 6"/>
          <p:cNvSpPr/>
          <p:nvPr/>
        </p:nvSpPr>
        <p:spPr>
          <a:xfrm>
            <a:off x="0" y="294258"/>
            <a:ext cx="9148763" cy="830486"/>
          </a:xfrm>
          <a:prstGeom prst="rect">
            <a:avLst/>
          </a:prstGeom>
          <a:solidFill>
            <a:srgbClr val="5C1F04">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 name="Заголовок 1"/>
          <p:cNvSpPr>
            <a:spLocks noGrp="1"/>
          </p:cNvSpPr>
          <p:nvPr>
            <p:ph type="title"/>
          </p:nvPr>
        </p:nvSpPr>
        <p:spPr>
          <a:xfrm>
            <a:off x="4740399" y="252635"/>
            <a:ext cx="3987552" cy="838200"/>
          </a:xfrm>
        </p:spPr>
        <p:txBody>
          <a:bodyPr>
            <a:normAutofit fontScale="90000"/>
          </a:bodyPr>
          <a:lstStyle/>
          <a:p>
            <a:pPr eaLnBrk="1" fontAlgn="auto" hangingPunct="1">
              <a:spcAft>
                <a:spcPts val="0"/>
              </a:spcAft>
              <a:defRPr/>
            </a:pPr>
            <a:r>
              <a:rPr lang="ru-RU" dirty="0" smtClean="0">
                <a:solidFill>
                  <a:schemeClr val="bg2">
                    <a:lumMod val="75000"/>
                  </a:schemeClr>
                </a:solidFill>
              </a:rPr>
              <a:t>«Картина» (1979 г.)</a:t>
            </a:r>
            <a:endParaRPr lang="ru-RU" dirty="0">
              <a:solidFill>
                <a:schemeClr val="bg2">
                  <a:lumMod val="75000"/>
                </a:schemeClr>
              </a:solidFill>
            </a:endParaRPr>
          </a:p>
        </p:txBody>
      </p:sp>
      <p:sp>
        <p:nvSpPr>
          <p:cNvPr id="9" name="Содержимое 8"/>
          <p:cNvSpPr>
            <a:spLocks noGrp="1"/>
          </p:cNvSpPr>
          <p:nvPr>
            <p:ph idx="1"/>
          </p:nvPr>
        </p:nvSpPr>
        <p:spPr>
          <a:xfrm>
            <a:off x="4433317" y="1100361"/>
            <a:ext cx="4419600" cy="4525962"/>
          </a:xfrm>
        </p:spPr>
        <p:txBody>
          <a:bodyPr>
            <a:normAutofit fontScale="25000" lnSpcReduction="20000"/>
          </a:bodyPr>
          <a:lstStyle/>
          <a:p>
            <a:pPr indent="360000" eaLnBrk="1" fontAlgn="auto" hangingPunct="1">
              <a:spcAft>
                <a:spcPts val="0"/>
              </a:spcAft>
              <a:buNone/>
              <a:defRPr/>
            </a:pPr>
            <a:r>
              <a:rPr lang="ru-RU" sz="5200" dirty="0" smtClean="0">
                <a:solidFill>
                  <a:schemeClr val="bg1"/>
                </a:solidFill>
                <a:latin typeface="Times New Roman" pitchFamily="18" charset="0"/>
                <a:cs typeface="Times New Roman" pitchFamily="18" charset="0"/>
              </a:rPr>
              <a:t>На первый взгляд, эта книга о том, как возможно пройти по самому краю и не свалиться в пропасть бездушия и подлости. А если вглядеться пристальнее, она – о корнях, идущих из детства, о ностальгии по малой родине и родному дому, о «памяти сердца».</a:t>
            </a:r>
          </a:p>
          <a:p>
            <a:pPr indent="360000" eaLnBrk="1" fontAlgn="auto" hangingPunct="1">
              <a:spcAft>
                <a:spcPts val="0"/>
              </a:spcAft>
              <a:buNone/>
              <a:defRPr/>
            </a:pPr>
            <a:r>
              <a:rPr lang="ru-RU" sz="5200" dirty="0" smtClean="0">
                <a:solidFill>
                  <a:schemeClr val="bg1"/>
                </a:solidFill>
                <a:latin typeface="Times New Roman" pitchFamily="18" charset="0"/>
                <a:cs typeface="Times New Roman" pitchFamily="18" charset="0"/>
              </a:rPr>
              <a:t>Рушится обычный уклад жизни простого городка Лыкова, а главный герой, председатель горисполкома Лосев, приобрел на выставке заворожившую его картину с изображением родной природы, и вдруг начал совершать череду невероятных поступков, не свойственных ему ни по характеру, ни по статусу. </a:t>
            </a:r>
          </a:p>
          <a:p>
            <a:pPr indent="360000" eaLnBrk="1" fontAlgn="auto" hangingPunct="1">
              <a:spcAft>
                <a:spcPts val="0"/>
              </a:spcAft>
              <a:buNone/>
              <a:defRPr/>
            </a:pPr>
            <a:r>
              <a:rPr lang="ru-RU" sz="5200" dirty="0" smtClean="0">
                <a:solidFill>
                  <a:schemeClr val="bg1"/>
                </a:solidFill>
                <a:latin typeface="Times New Roman" pitchFamily="18" charset="0"/>
                <a:cs typeface="Times New Roman" pitchFamily="18" charset="0"/>
              </a:rPr>
              <a:t>В Лыкове находилась заповедная, но заброшенная  Журкина заводь, один в один напоминавшая купленную Лосевым картину. На месте заводи планировалось построить промышленный комбинат, и Лосев решает начать борьбу за природный памятник. </a:t>
            </a:r>
          </a:p>
          <a:p>
            <a:pPr indent="360000" eaLnBrk="1" fontAlgn="auto" hangingPunct="1">
              <a:spcAft>
                <a:spcPts val="0"/>
              </a:spcAft>
              <a:buNone/>
              <a:defRPr/>
            </a:pPr>
            <a:r>
              <a:rPr lang="ru-RU" sz="5200" dirty="0" smtClean="0">
                <a:solidFill>
                  <a:schemeClr val="bg1"/>
                </a:solidFill>
                <a:latin typeface="Times New Roman" pitchFamily="18" charset="0"/>
                <a:cs typeface="Times New Roman" pitchFamily="18" charset="0"/>
              </a:rPr>
              <a:t>Герой романа, который ратует за сохранение исторической памяти, вступает в неравную борьбу с бюрократией. Даниил </a:t>
            </a:r>
            <a:r>
              <a:rPr lang="ru-RU" sz="5200" dirty="0" err="1" smtClean="0">
                <a:solidFill>
                  <a:schemeClr val="bg1"/>
                </a:solidFill>
                <a:latin typeface="Times New Roman" pitchFamily="18" charset="0"/>
                <a:cs typeface="Times New Roman" pitchFamily="18" charset="0"/>
              </a:rPr>
              <a:t>Гранин</a:t>
            </a:r>
            <a:r>
              <a:rPr lang="ru-RU" sz="5200" dirty="0" smtClean="0">
                <a:solidFill>
                  <a:schemeClr val="bg1"/>
                </a:solidFill>
                <a:latin typeface="Times New Roman" pitchFamily="18" charset="0"/>
                <a:cs typeface="Times New Roman" pitchFamily="18" charset="0"/>
              </a:rPr>
              <a:t>, мастерски овладевший искусством препарирования человеческой души, помогает своему герою сделать нелёгкий выбор, провоцируя его на конфликт с целым миром. </a:t>
            </a:r>
          </a:p>
          <a:p>
            <a:pPr indent="360000" eaLnBrk="1" fontAlgn="auto" hangingPunct="1">
              <a:spcAft>
                <a:spcPts val="0"/>
              </a:spcAft>
              <a:buNone/>
              <a:defRPr/>
            </a:pPr>
            <a:r>
              <a:rPr lang="ru-RU" sz="5200" dirty="0" smtClean="0">
                <a:solidFill>
                  <a:schemeClr val="bg1"/>
                </a:solidFill>
                <a:latin typeface="Times New Roman" pitchFamily="18" charset="0"/>
                <a:cs typeface="Times New Roman" pitchFamily="18" charset="0"/>
              </a:rPr>
              <a:t>«Что останется, когда нас не будет?» - вопрошает </a:t>
            </a:r>
            <a:r>
              <a:rPr lang="ru-RU" sz="5200" dirty="0" err="1" smtClean="0">
                <a:solidFill>
                  <a:schemeClr val="bg1"/>
                </a:solidFill>
                <a:latin typeface="Times New Roman" pitchFamily="18" charset="0"/>
                <a:cs typeface="Times New Roman" pitchFamily="18" charset="0"/>
              </a:rPr>
              <a:t>Гранин</a:t>
            </a:r>
            <a:r>
              <a:rPr lang="ru-RU" sz="5200" dirty="0" smtClean="0">
                <a:solidFill>
                  <a:schemeClr val="bg1"/>
                </a:solidFill>
                <a:latin typeface="Times New Roman" pitchFamily="18" charset="0"/>
                <a:cs typeface="Times New Roman" pitchFamily="18" charset="0"/>
              </a:rPr>
              <a:t>, и речь не только о явлениях культуры, но и о человеке. В финале Лосева вспоминают недобрым словом, хотя мало кто знает, сколько полезного он сделал. А Журкина заводь сохранена, но мало кто знает, через что ради этого герою пришлось пройти. </a:t>
            </a:r>
            <a:r>
              <a:rPr lang="ru-RU" sz="5200" dirty="0" smtClean="0">
                <a:latin typeface="Times New Roman" pitchFamily="18" charset="0"/>
                <a:cs typeface="Times New Roman" pitchFamily="18" charset="0"/>
              </a:rPr>
              <a:t/>
            </a:r>
            <a:br>
              <a:rPr lang="ru-RU" sz="5200" dirty="0" smtClean="0">
                <a:latin typeface="Times New Roman" pitchFamily="18" charset="0"/>
                <a:cs typeface="Times New Roman" pitchFamily="18" charset="0"/>
              </a:rPr>
            </a:br>
            <a:endParaRPr lang="ru-RU" sz="5200" dirty="0" smtClean="0">
              <a:latin typeface="Times New Roman" pitchFamily="18" charset="0"/>
              <a:cs typeface="Times New Roman" pitchFamily="18" charset="0"/>
            </a:endParaRPr>
          </a:p>
          <a:p>
            <a:pPr eaLnBrk="1" fontAlgn="auto" hangingPunct="1">
              <a:spcAft>
                <a:spcPts val="0"/>
              </a:spcAft>
              <a:buFont typeface="Wingdings 2"/>
              <a:buChar char=""/>
              <a:defRPr/>
            </a:pPr>
            <a:endParaRPr lang="ru-RU" sz="5200" dirty="0" smtClean="0">
              <a:solidFill>
                <a:schemeClr val="bg1"/>
              </a:solidFill>
              <a:latin typeface="Times New Roman" pitchFamily="18" charset="0"/>
              <a:cs typeface="Times New Roman" pitchFamily="18" charset="0"/>
            </a:endParaRPr>
          </a:p>
          <a:p>
            <a:pPr eaLnBrk="1" fontAlgn="auto" hangingPunct="1">
              <a:spcAft>
                <a:spcPts val="0"/>
              </a:spcAft>
              <a:buFont typeface="Wingdings 2"/>
              <a:buChar char=""/>
              <a:defRPr/>
            </a:pPr>
            <a:endParaRPr lang="ru-RU" sz="5200" dirty="0" smtClean="0">
              <a:solidFill>
                <a:schemeClr val="bg1"/>
              </a:solidFill>
              <a:latin typeface="Times New Roman" pitchFamily="18" charset="0"/>
              <a:cs typeface="Times New Roman" pitchFamily="18" charset="0"/>
            </a:endParaRPr>
          </a:p>
        </p:txBody>
      </p:sp>
      <p:pic>
        <p:nvPicPr>
          <p:cNvPr id="21512" name="Picture 2" descr="\\192.168.2.251\fessl\fessl-sbo\рабочее_Лада\Гранин\Daniil_Granin__Kartina8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2818" y="908720"/>
            <a:ext cx="1581150" cy="245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3" descr="\\192.168.2.251\fessl\fessl-sbo\рабочее_Лада\Гранин\Daniil_Granin__Kartina.jpe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88640"/>
            <a:ext cx="2544762"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5" descr="\\192.168.2.251\fessl\fessl-sbo\рабочее_Лада\Гранин\Картина.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5061" y="3904480"/>
            <a:ext cx="3691458" cy="27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Прямоугольник 13"/>
          <p:cNvSpPr/>
          <p:nvPr/>
        </p:nvSpPr>
        <p:spPr>
          <a:xfrm>
            <a:off x="4553446" y="5949280"/>
            <a:ext cx="4456800" cy="792088"/>
          </a:xfrm>
          <a:prstGeom prst="rect">
            <a:avLst/>
          </a:prstGeom>
          <a:solidFill>
            <a:srgbClr val="5C1F04">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13" name="TextBox 12"/>
          <p:cNvSpPr txBox="1"/>
          <p:nvPr/>
        </p:nvSpPr>
        <p:spPr>
          <a:xfrm>
            <a:off x="4677916" y="5907127"/>
            <a:ext cx="4320480" cy="1384995"/>
          </a:xfrm>
          <a:prstGeom prst="rect">
            <a:avLst/>
          </a:prstGeom>
          <a:noFill/>
        </p:spPr>
        <p:txBody>
          <a:bodyPr wrap="square" rtlCol="0">
            <a:spAutoFit/>
          </a:bodyPr>
          <a:lstStyle/>
          <a:p>
            <a:pPr indent="180000"/>
            <a:r>
              <a:rPr lang="ru-RU" sz="1200" i="1" dirty="0" smtClean="0">
                <a:solidFill>
                  <a:schemeClr val="bg1"/>
                </a:solidFill>
                <a:latin typeface="Times New Roman" pitchFamily="18" charset="0"/>
                <a:cs typeface="Times New Roman" pitchFamily="18" charset="0"/>
              </a:rPr>
              <a:t>«Пора было подниматься, идти, возвращаться во взрослое своё состояние, к Сергею Степановичу Лосеву, облачиться в его костюм, заниматься его нерешёнными делами, звонками, бумагами, произносить его словечки...» </a:t>
            </a:r>
            <a:r>
              <a:rPr lang="ru-RU" dirty="0" smtClean="0"/>
              <a:t/>
            </a:r>
            <a:br>
              <a:rPr lang="ru-RU" dirty="0" smtClean="0"/>
            </a:br>
            <a:endParaRPr lang="ru-RU" dirty="0" smtClean="0"/>
          </a:p>
          <a:p>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549775" y="115888"/>
            <a:ext cx="4464050" cy="6626225"/>
          </a:xfrm>
          <a:prstGeom prst="rect">
            <a:avLst/>
          </a:prstGeom>
          <a:solidFill>
            <a:srgbClr val="925C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chemeClr val="accent5">
                  <a:lumMod val="60000"/>
                  <a:lumOff val="40000"/>
                </a:schemeClr>
              </a:solidFill>
            </a:endParaRPr>
          </a:p>
        </p:txBody>
      </p:sp>
      <p:sp>
        <p:nvSpPr>
          <p:cNvPr id="6" name="Прямоугольник 5"/>
          <p:cNvSpPr/>
          <p:nvPr/>
        </p:nvSpPr>
        <p:spPr>
          <a:xfrm>
            <a:off x="179388" y="122238"/>
            <a:ext cx="4176712" cy="6624637"/>
          </a:xfrm>
          <a:prstGeom prst="rect">
            <a:avLst/>
          </a:prstGeom>
          <a:solidFill>
            <a:srgbClr val="0045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rgbClr val="004555"/>
              </a:solidFill>
            </a:endParaRPr>
          </a:p>
        </p:txBody>
      </p:sp>
      <p:sp>
        <p:nvSpPr>
          <p:cNvPr id="7" name="Прямоугольник 6"/>
          <p:cNvSpPr/>
          <p:nvPr/>
        </p:nvSpPr>
        <p:spPr>
          <a:xfrm>
            <a:off x="0" y="188913"/>
            <a:ext cx="9148763" cy="1008062"/>
          </a:xfrm>
          <a:prstGeom prst="rect">
            <a:avLst/>
          </a:prstGeom>
          <a:solidFill>
            <a:srgbClr val="5C1F04">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 name="Заголовок 1"/>
          <p:cNvSpPr>
            <a:spLocks noGrp="1"/>
          </p:cNvSpPr>
          <p:nvPr>
            <p:ph type="title"/>
          </p:nvPr>
        </p:nvSpPr>
        <p:spPr>
          <a:xfrm>
            <a:off x="4499992" y="260648"/>
            <a:ext cx="4644008" cy="838200"/>
          </a:xfrm>
        </p:spPr>
        <p:txBody>
          <a:bodyPr>
            <a:normAutofit fontScale="90000"/>
          </a:bodyPr>
          <a:lstStyle/>
          <a:p>
            <a:pPr eaLnBrk="1" fontAlgn="auto" hangingPunct="1">
              <a:spcAft>
                <a:spcPts val="0"/>
              </a:spcAft>
              <a:defRPr/>
            </a:pPr>
            <a:r>
              <a:rPr lang="ru-RU" dirty="0" smtClean="0">
                <a:solidFill>
                  <a:schemeClr val="bg2">
                    <a:lumMod val="75000"/>
                  </a:schemeClr>
                </a:solidFill>
              </a:rPr>
              <a:t>«Человек не отсюда» (2014 г.)</a:t>
            </a:r>
            <a:endParaRPr lang="ru-RU" dirty="0">
              <a:solidFill>
                <a:schemeClr val="bg2">
                  <a:lumMod val="75000"/>
                </a:schemeClr>
              </a:solidFill>
            </a:endParaRPr>
          </a:p>
        </p:txBody>
      </p:sp>
      <p:sp>
        <p:nvSpPr>
          <p:cNvPr id="9" name="Содержимое 8"/>
          <p:cNvSpPr>
            <a:spLocks noGrp="1"/>
          </p:cNvSpPr>
          <p:nvPr>
            <p:ph idx="1"/>
          </p:nvPr>
        </p:nvSpPr>
        <p:spPr>
          <a:xfrm>
            <a:off x="4328542" y="1196752"/>
            <a:ext cx="4563938" cy="4525962"/>
          </a:xfrm>
        </p:spPr>
        <p:txBody>
          <a:bodyPr>
            <a:noAutofit/>
          </a:bodyPr>
          <a:lstStyle/>
          <a:p>
            <a:pPr indent="360000" eaLnBrk="1" fontAlgn="auto" hangingPunct="1">
              <a:spcAft>
                <a:spcPts val="0"/>
              </a:spcAft>
              <a:buNone/>
              <a:defRPr/>
            </a:pPr>
            <a:r>
              <a:rPr lang="ru-RU" sz="1300" dirty="0" smtClean="0">
                <a:solidFill>
                  <a:schemeClr val="bg1"/>
                </a:solidFill>
                <a:latin typeface="Times New Roman" pitchFamily="18" charset="0"/>
                <a:cs typeface="Times New Roman" pitchFamily="18" charset="0"/>
              </a:rPr>
              <a:t>В этой необычной книге </a:t>
            </a:r>
            <a:r>
              <a:rPr lang="ru-RU" sz="1300" dirty="0">
                <a:solidFill>
                  <a:schemeClr val="bg1"/>
                </a:solidFill>
                <a:latin typeface="Times New Roman" pitchFamily="18" charset="0"/>
                <a:cs typeface="Times New Roman" pitchFamily="18" charset="0"/>
              </a:rPr>
              <a:t>Даниила Гранина тесно переплелось художественное </a:t>
            </a:r>
            <a:r>
              <a:rPr lang="ru-RU" sz="1300" dirty="0" smtClean="0">
                <a:solidFill>
                  <a:schemeClr val="bg1"/>
                </a:solidFill>
                <a:latin typeface="Times New Roman" pitchFamily="18" charset="0"/>
                <a:cs typeface="Times New Roman" pitchFamily="18" charset="0"/>
              </a:rPr>
              <a:t>и документальное, она привлекает страстностью высказываний. Здесь пересекаются различные взгляды на жизнь, множество повседневных деталей быта соседствует с попыткой понять, что же произошло со всеми нами на рубеже двух тысячелетий. </a:t>
            </a:r>
          </a:p>
          <a:p>
            <a:pPr indent="360000" eaLnBrk="1" fontAlgn="auto" hangingPunct="1">
              <a:spcAft>
                <a:spcPts val="0"/>
              </a:spcAft>
              <a:buNone/>
              <a:defRPr/>
            </a:pPr>
            <a:r>
              <a:rPr lang="ru-RU" sz="1300" dirty="0" smtClean="0">
                <a:solidFill>
                  <a:schemeClr val="bg1"/>
                </a:solidFill>
                <a:latin typeface="Times New Roman" pitchFamily="18" charset="0"/>
                <a:cs typeface="Times New Roman" pitchFamily="18" charset="0"/>
              </a:rPr>
              <a:t>В произведении много действующих лиц: от отца, матери и близких друзей </a:t>
            </a:r>
            <a:r>
              <a:rPr lang="ru-RU" sz="1300" dirty="0" err="1" smtClean="0">
                <a:solidFill>
                  <a:schemeClr val="bg1"/>
                </a:solidFill>
                <a:latin typeface="Times New Roman" pitchFamily="18" charset="0"/>
                <a:cs typeface="Times New Roman" pitchFamily="18" charset="0"/>
              </a:rPr>
              <a:t>Гранина</a:t>
            </a:r>
            <a:r>
              <a:rPr lang="ru-RU" sz="1300" dirty="0" smtClean="0">
                <a:solidFill>
                  <a:schemeClr val="bg1"/>
                </a:solidFill>
                <a:latin typeface="Times New Roman" pitchFamily="18" charset="0"/>
                <a:cs typeface="Times New Roman" pitchFamily="18" charset="0"/>
              </a:rPr>
              <a:t> до случайных знакомых, от Петра I, Пушкина, Толстого, Чехова до Гитлера, Сталина, Капицы, Брежнева, Джорджа Сороса, Валентины Матвиенко, Анатолия </a:t>
            </a:r>
            <a:r>
              <a:rPr lang="ru-RU" sz="1300" dirty="0" err="1" smtClean="0">
                <a:solidFill>
                  <a:schemeClr val="bg1"/>
                </a:solidFill>
                <a:latin typeface="Times New Roman" pitchFamily="18" charset="0"/>
                <a:cs typeface="Times New Roman" pitchFamily="18" charset="0"/>
              </a:rPr>
              <a:t>Сердюкова</a:t>
            </a:r>
            <a:r>
              <a:rPr lang="ru-RU" sz="1300" dirty="0" smtClean="0">
                <a:solidFill>
                  <a:schemeClr val="bg1"/>
                </a:solidFill>
                <a:latin typeface="Times New Roman" pitchFamily="18" charset="0"/>
                <a:cs typeface="Times New Roman" pitchFamily="18" charset="0"/>
              </a:rPr>
              <a:t>. Не меньше событий: от сражений 1812 года, Второй мировой войны, блокады Ленинграда до нынешних дней.  Если в прежних книгах </a:t>
            </a:r>
            <a:r>
              <a:rPr lang="ru-RU" sz="1300" dirty="0" err="1" smtClean="0">
                <a:solidFill>
                  <a:schemeClr val="bg1"/>
                </a:solidFill>
                <a:latin typeface="Times New Roman" pitchFamily="18" charset="0"/>
                <a:cs typeface="Times New Roman" pitchFamily="18" charset="0"/>
              </a:rPr>
              <a:t>Гранин</a:t>
            </a:r>
            <a:r>
              <a:rPr lang="ru-RU" sz="1300" dirty="0" smtClean="0">
                <a:solidFill>
                  <a:schemeClr val="bg1"/>
                </a:solidFill>
                <a:latin typeface="Times New Roman" pitchFamily="18" charset="0"/>
                <a:cs typeface="Times New Roman" pitchFamily="18" charset="0"/>
              </a:rPr>
              <a:t> учил, как изменить судьбу, в «Человеке не отсюда» он показывает, как следовать ей, стараясь во всех поступках оставаться самим собой. Каждому читателю, прикоснувшемуся к этим страницам, дано почувствовать себя включённым в большое время. </a:t>
            </a:r>
          </a:p>
          <a:p>
            <a:pPr indent="360000" eaLnBrk="1" fontAlgn="auto" hangingPunct="1">
              <a:spcAft>
                <a:spcPts val="0"/>
              </a:spcAft>
              <a:buNone/>
              <a:defRPr/>
            </a:pPr>
            <a:r>
              <a:rPr lang="ru-RU" sz="1300" dirty="0">
                <a:solidFill>
                  <a:schemeClr val="bg1"/>
                </a:solidFill>
                <a:latin typeface="Times New Roman" pitchFamily="18" charset="0"/>
                <a:cs typeface="Times New Roman" pitchFamily="18" charset="0"/>
              </a:rPr>
              <a:t>На обложку </a:t>
            </a:r>
            <a:r>
              <a:rPr lang="ru-RU" sz="1300" dirty="0" smtClean="0">
                <a:solidFill>
                  <a:schemeClr val="bg1"/>
                </a:solidFill>
                <a:latin typeface="Times New Roman" pitchFamily="18" charset="0"/>
                <a:cs typeface="Times New Roman" pitchFamily="18" charset="0"/>
              </a:rPr>
              <a:t>книги вынесены </a:t>
            </a:r>
            <a:r>
              <a:rPr lang="ru-RU" sz="1300" dirty="0">
                <a:solidFill>
                  <a:schemeClr val="bg1"/>
                </a:solidFill>
                <a:latin typeface="Times New Roman" pitchFamily="18" charset="0"/>
                <a:cs typeface="Times New Roman" pitchFamily="18" charset="0"/>
              </a:rPr>
              <a:t>ключевые слова: «Каждый человек имеет право считать себя необходимостью истории</a:t>
            </a:r>
            <a:r>
              <a:rPr lang="ru-RU" sz="1300" dirty="0" smtClean="0">
                <a:solidFill>
                  <a:schemeClr val="bg1"/>
                </a:solidFill>
                <a:latin typeface="Times New Roman" pitchFamily="18" charset="0"/>
                <a:cs typeface="Times New Roman" pitchFamily="18" charset="0"/>
              </a:rPr>
              <a:t>...». Саму </a:t>
            </a:r>
            <a:r>
              <a:rPr lang="ru-RU" sz="1300" dirty="0">
                <a:solidFill>
                  <a:schemeClr val="bg1"/>
                </a:solidFill>
                <a:latin typeface="Times New Roman" pitchFamily="18" charset="0"/>
                <a:cs typeface="Times New Roman" pitchFamily="18" charset="0"/>
              </a:rPr>
              <a:t>книгу </a:t>
            </a:r>
            <a:r>
              <a:rPr lang="ru-RU" sz="1300" dirty="0" smtClean="0">
                <a:solidFill>
                  <a:schemeClr val="bg1"/>
                </a:solidFill>
                <a:latin typeface="Times New Roman" pitchFamily="18" charset="0"/>
                <a:cs typeface="Times New Roman" pitchFamily="18" charset="0"/>
              </a:rPr>
              <a:t>критики назвали </a:t>
            </a:r>
            <a:r>
              <a:rPr lang="ru-RU" sz="1300" dirty="0">
                <a:solidFill>
                  <a:schemeClr val="bg1"/>
                </a:solidFill>
                <a:latin typeface="Times New Roman" pitchFamily="18" charset="0"/>
                <a:cs typeface="Times New Roman" pitchFamily="18" charset="0"/>
              </a:rPr>
              <a:t>«малой энциклопедией </a:t>
            </a:r>
            <a:r>
              <a:rPr lang="ru-RU" sz="1300" dirty="0" err="1" smtClean="0">
                <a:solidFill>
                  <a:schemeClr val="bg1"/>
                </a:solidFill>
                <a:latin typeface="Times New Roman" pitchFamily="18" charset="0"/>
                <a:cs typeface="Times New Roman" pitchFamily="18" charset="0"/>
              </a:rPr>
              <a:t>Гранина</a:t>
            </a:r>
            <a:r>
              <a:rPr lang="ru-RU" sz="1300" dirty="0" smtClean="0">
                <a:solidFill>
                  <a:schemeClr val="bg1"/>
                </a:solidFill>
                <a:latin typeface="Times New Roman" pitchFamily="18" charset="0"/>
                <a:cs typeface="Times New Roman" pitchFamily="18" charset="0"/>
              </a:rPr>
              <a:t>», ведь под </a:t>
            </a:r>
            <a:r>
              <a:rPr lang="ru-RU" sz="1300" dirty="0">
                <a:solidFill>
                  <a:schemeClr val="bg1"/>
                </a:solidFill>
                <a:latin typeface="Times New Roman" pitchFamily="18" charset="0"/>
                <a:cs typeface="Times New Roman" pitchFamily="18" charset="0"/>
              </a:rPr>
              <a:t>одной обложкой собраны его представления о человеке и власти, войне и мире, о ходе истории, где всем выпадает нравственный и гражданский выбор. </a:t>
            </a:r>
            <a:endParaRPr lang="ru-RU" sz="1300" dirty="0">
              <a:latin typeface="Times New Roman" pitchFamily="18" charset="0"/>
              <a:cs typeface="Times New Roman" pitchFamily="18" charset="0"/>
            </a:endParaRPr>
          </a:p>
        </p:txBody>
      </p:sp>
      <p:sp>
        <p:nvSpPr>
          <p:cNvPr id="11" name="Прямоугольник 10"/>
          <p:cNvSpPr/>
          <p:nvPr/>
        </p:nvSpPr>
        <p:spPr>
          <a:xfrm>
            <a:off x="174179" y="4740002"/>
            <a:ext cx="4176464" cy="1883271"/>
          </a:xfrm>
          <a:prstGeom prst="rect">
            <a:avLst/>
          </a:prstGeom>
          <a:solidFill>
            <a:srgbClr val="5C1F04">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12" name="Содержимое 8"/>
          <p:cNvSpPr txBox="1">
            <a:spLocks/>
          </p:cNvSpPr>
          <p:nvPr/>
        </p:nvSpPr>
        <p:spPr>
          <a:xfrm>
            <a:off x="242689" y="4718521"/>
            <a:ext cx="4075187" cy="1289050"/>
          </a:xfrm>
          <a:prstGeom prst="rect">
            <a:avLst/>
          </a:prstGeom>
        </p:spPr>
        <p:txBody>
          <a:bodyPr>
            <a:noAutofit/>
          </a:bodyPr>
          <a:lstStyle/>
          <a:p>
            <a:pPr indent="180000"/>
            <a:r>
              <a:rPr lang="ru-RU" sz="1200" i="1" dirty="0" smtClean="0">
                <a:solidFill>
                  <a:schemeClr val="bg1"/>
                </a:solidFill>
                <a:latin typeface="Times New Roman" pitchFamily="18" charset="0"/>
                <a:cs typeface="Times New Roman" pitchFamily="18" charset="0"/>
              </a:rPr>
              <a:t>«Мы передаём свою память магнитофону, мобильнику, фотоаппарату, интернету. Зачем нам обременять память? Так удобнее. И не замечаем, как забываем не только телефоны, даты, но многое из своей жизни. События, свидетелями которых мы были, тоже забываем, то есть отвыкли запоминать. Зачем они? Они есть в газетах, в интернете. Появляется у нас все больше белых пятен забвения. Забываем с облегчением. Беспамятство стало отличительной чертой нашего общества». </a:t>
            </a:r>
            <a:endParaRPr lang="ru-RU" sz="1200" i="1" dirty="0">
              <a:solidFill>
                <a:schemeClr val="bg1"/>
              </a:solidFill>
              <a:latin typeface="Times New Roman" pitchFamily="18" charset="0"/>
              <a:cs typeface="Times New Roman" pitchFamily="18" charset="0"/>
            </a:endParaRPr>
          </a:p>
        </p:txBody>
      </p:sp>
      <p:pic>
        <p:nvPicPr>
          <p:cNvPr id="1026" name="Picture 2" descr="C:\Users\LymarPV\Desktop\440x326_21_1563e0db9c1f91d4a9d2bdc45319ac55@690x460_0xc0a8392b_20380579101508864670.jpeg"/>
          <p:cNvPicPr>
            <a:picLocks noChangeAspect="1" noChangeArrowheads="1"/>
          </p:cNvPicPr>
          <p:nvPr/>
        </p:nvPicPr>
        <p:blipFill>
          <a:blip r:embed="rId2" cstate="print"/>
          <a:srcRect l="23193" r="23193"/>
          <a:stretch>
            <a:fillRect/>
          </a:stretch>
        </p:blipFill>
        <p:spPr bwMode="auto">
          <a:xfrm>
            <a:off x="1244774" y="338899"/>
            <a:ext cx="2952328" cy="4079163"/>
          </a:xfrm>
          <a:prstGeom prst="rect">
            <a:avLst/>
          </a:prstGeom>
          <a:noFill/>
        </p:spPr>
      </p:pic>
      <p:pic>
        <p:nvPicPr>
          <p:cNvPr id="1027" name="Picture 3" descr="C:\Users\LymarPV\Desktop\5437.jpg"/>
          <p:cNvPicPr>
            <a:picLocks noChangeAspect="1" noChangeArrowheads="1"/>
          </p:cNvPicPr>
          <p:nvPr/>
        </p:nvPicPr>
        <p:blipFill>
          <a:blip r:embed="rId3" cstate="print"/>
          <a:srcRect r="46577"/>
          <a:stretch>
            <a:fillRect/>
          </a:stretch>
        </p:blipFill>
        <p:spPr bwMode="auto">
          <a:xfrm>
            <a:off x="307837" y="2329830"/>
            <a:ext cx="1945049" cy="2285543"/>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530725" y="115888"/>
            <a:ext cx="4464050" cy="6626225"/>
          </a:xfrm>
          <a:prstGeom prst="rect">
            <a:avLst/>
          </a:prstGeom>
          <a:solidFill>
            <a:srgbClr val="925C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chemeClr val="accent5">
                  <a:lumMod val="60000"/>
                  <a:lumOff val="40000"/>
                </a:schemeClr>
              </a:solidFill>
            </a:endParaRPr>
          </a:p>
        </p:txBody>
      </p:sp>
      <p:sp>
        <p:nvSpPr>
          <p:cNvPr id="6" name="Прямоугольник 5"/>
          <p:cNvSpPr/>
          <p:nvPr/>
        </p:nvSpPr>
        <p:spPr>
          <a:xfrm>
            <a:off x="160338" y="126255"/>
            <a:ext cx="4176712" cy="6624638"/>
          </a:xfrm>
          <a:prstGeom prst="rect">
            <a:avLst/>
          </a:prstGeom>
          <a:solidFill>
            <a:srgbClr val="0045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rgbClr val="004555"/>
              </a:solidFill>
            </a:endParaRPr>
          </a:p>
        </p:txBody>
      </p:sp>
      <p:sp>
        <p:nvSpPr>
          <p:cNvPr id="7" name="Прямоугольник 6"/>
          <p:cNvSpPr/>
          <p:nvPr/>
        </p:nvSpPr>
        <p:spPr>
          <a:xfrm>
            <a:off x="0" y="188913"/>
            <a:ext cx="9148763" cy="1008062"/>
          </a:xfrm>
          <a:prstGeom prst="rect">
            <a:avLst/>
          </a:prstGeom>
          <a:solidFill>
            <a:srgbClr val="5C1F04">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 name="Заголовок 1"/>
          <p:cNvSpPr>
            <a:spLocks noGrp="1"/>
          </p:cNvSpPr>
          <p:nvPr>
            <p:ph type="title"/>
          </p:nvPr>
        </p:nvSpPr>
        <p:spPr>
          <a:xfrm>
            <a:off x="4680520" y="260648"/>
            <a:ext cx="4644008" cy="838200"/>
          </a:xfrm>
        </p:spPr>
        <p:txBody>
          <a:bodyPr>
            <a:normAutofit/>
          </a:bodyPr>
          <a:lstStyle/>
          <a:p>
            <a:pPr eaLnBrk="1" fontAlgn="auto" hangingPunct="1">
              <a:spcAft>
                <a:spcPts val="0"/>
              </a:spcAft>
              <a:defRPr/>
            </a:pPr>
            <a:r>
              <a:rPr lang="ru-RU" dirty="0" smtClean="0">
                <a:solidFill>
                  <a:schemeClr val="bg2">
                    <a:lumMod val="75000"/>
                  </a:schemeClr>
                </a:solidFill>
              </a:rPr>
              <a:t>«Чужой дневник»</a:t>
            </a:r>
            <a:endParaRPr lang="ru-RU" dirty="0">
              <a:solidFill>
                <a:schemeClr val="bg2">
                  <a:lumMod val="75000"/>
                </a:schemeClr>
              </a:solidFill>
            </a:endParaRPr>
          </a:p>
        </p:txBody>
      </p:sp>
      <p:sp>
        <p:nvSpPr>
          <p:cNvPr id="9" name="Содержимое 8"/>
          <p:cNvSpPr>
            <a:spLocks noGrp="1"/>
          </p:cNvSpPr>
          <p:nvPr>
            <p:ph idx="1"/>
          </p:nvPr>
        </p:nvSpPr>
        <p:spPr>
          <a:xfrm>
            <a:off x="4400550" y="1341438"/>
            <a:ext cx="4419600" cy="4525962"/>
          </a:xfrm>
        </p:spPr>
        <p:txBody>
          <a:bodyPr>
            <a:noAutofit/>
          </a:bodyPr>
          <a:lstStyle/>
          <a:p>
            <a:pPr indent="360000">
              <a:buNone/>
            </a:pPr>
            <a:r>
              <a:rPr lang="ru-RU" sz="1300" dirty="0" smtClean="0">
                <a:solidFill>
                  <a:schemeClr val="bg1"/>
                </a:solidFill>
                <a:latin typeface="Times New Roman" pitchFamily="18" charset="0"/>
                <a:cs typeface="Times New Roman" pitchFamily="18" charset="0"/>
              </a:rPr>
              <a:t>В январе 2018 года вышло новое издание книги-сборника рассказов, повестей и </a:t>
            </a:r>
            <a:r>
              <a:rPr lang="ru-RU" sz="1300" dirty="0" err="1" smtClean="0">
                <a:solidFill>
                  <a:schemeClr val="bg1"/>
                </a:solidFill>
                <a:latin typeface="Times New Roman" pitchFamily="18" charset="0"/>
                <a:cs typeface="Times New Roman" pitchFamily="18" charset="0"/>
              </a:rPr>
              <a:t>документалистики</a:t>
            </a:r>
            <a:r>
              <a:rPr lang="ru-RU" sz="1300" dirty="0" smtClean="0">
                <a:solidFill>
                  <a:schemeClr val="bg1"/>
                </a:solidFill>
                <a:latin typeface="Times New Roman" pitchFamily="18" charset="0"/>
                <a:cs typeface="Times New Roman" pitchFamily="18" charset="0"/>
              </a:rPr>
              <a:t> «Чужой дневник», которая рассказывает о «советской Атлантиде», на фундаменте которой строит свое будущее современное государство.</a:t>
            </a:r>
          </a:p>
          <a:p>
            <a:pPr indent="360000">
              <a:buNone/>
            </a:pPr>
            <a:r>
              <a:rPr lang="ru-RU" sz="1300" dirty="0" smtClean="0">
                <a:solidFill>
                  <a:schemeClr val="bg1"/>
                </a:solidFill>
                <a:latin typeface="Times New Roman" pitchFamily="18" charset="0"/>
                <a:cs typeface="Times New Roman" pitchFamily="18" charset="0"/>
              </a:rPr>
              <a:t>В первую часть книги вошла документальная проза Д. </a:t>
            </a:r>
            <a:r>
              <a:rPr lang="ru-RU" sz="1300" dirty="0" err="1" smtClean="0">
                <a:solidFill>
                  <a:schemeClr val="bg1"/>
                </a:solidFill>
                <a:latin typeface="Times New Roman" pitchFamily="18" charset="0"/>
                <a:cs typeface="Times New Roman" pitchFamily="18" charset="0"/>
              </a:rPr>
              <a:t>Гранина</a:t>
            </a:r>
            <a:r>
              <a:rPr lang="ru-RU" sz="1300" dirty="0" smtClean="0">
                <a:solidFill>
                  <a:schemeClr val="bg1"/>
                </a:solidFill>
                <a:latin typeface="Times New Roman" pitchFamily="18" charset="0"/>
                <a:cs typeface="Times New Roman" pitchFamily="18" charset="0"/>
              </a:rPr>
              <a:t>, в том числе: «Запретная глава» - разговор с А. Н. Косыгиным о ленинградской блокаде; «Блокадная книга» без цензуры и ретуши - о «Ленинградском деле» и трудной истории публикаций «Блокадной книги»; «Не многое сбылось» - рассказ о людях военного поколения; эссе «Страх» - о страхе как инструменте давления на личность и общество в целом; «Немецкий лейтенант и его дочь» - о проблеме вины и памяти.</a:t>
            </a:r>
          </a:p>
          <a:p>
            <a:pPr indent="360000">
              <a:buNone/>
            </a:pPr>
            <a:r>
              <a:rPr lang="ru-RU" sz="1300" dirty="0" smtClean="0">
                <a:solidFill>
                  <a:schemeClr val="bg1"/>
                </a:solidFill>
                <a:latin typeface="Times New Roman" pitchFamily="18" charset="0"/>
                <a:cs typeface="Times New Roman" pitchFamily="18" charset="0"/>
              </a:rPr>
              <a:t>Вторую часть книги составили рассказы «Церковь в Овере» и «Неожиданное утро», известные повести «Примечания к путеводителю» и «Прекрасная </a:t>
            </a:r>
            <a:r>
              <a:rPr lang="ru-RU" sz="1300" dirty="0" err="1" smtClean="0">
                <a:solidFill>
                  <a:schemeClr val="bg1"/>
                </a:solidFill>
                <a:latin typeface="Times New Roman" pitchFamily="18" charset="0"/>
                <a:cs typeface="Times New Roman" pitchFamily="18" charset="0"/>
              </a:rPr>
              <a:t>Ута</a:t>
            </a:r>
            <a:r>
              <a:rPr lang="ru-RU" sz="1300" dirty="0" smtClean="0">
                <a:solidFill>
                  <a:schemeClr val="bg1"/>
                </a:solidFill>
                <a:latin typeface="Times New Roman" pitchFamily="18" charset="0"/>
                <a:cs typeface="Times New Roman" pitchFamily="18" charset="0"/>
              </a:rPr>
              <a:t>», а также пронизанная юмором, полная точных деталей повесть-странствие «Чужой дневник», в которой рассказывается о первом заграничном круизе советских писателей на пароходе «Победа» в 1956 году. В этих текстах Д. </a:t>
            </a:r>
            <a:r>
              <a:rPr lang="ru-RU" sz="1300" dirty="0" err="1" smtClean="0">
                <a:solidFill>
                  <a:schemeClr val="bg1"/>
                </a:solidFill>
                <a:latin typeface="Times New Roman" pitchFamily="18" charset="0"/>
                <a:cs typeface="Times New Roman" pitchFamily="18" charset="0"/>
              </a:rPr>
              <a:t>Гранин</a:t>
            </a:r>
            <a:r>
              <a:rPr lang="ru-RU" sz="1300" dirty="0" smtClean="0">
                <a:solidFill>
                  <a:schemeClr val="bg1"/>
                </a:solidFill>
                <a:latin typeface="Times New Roman" pitchFamily="18" charset="0"/>
                <a:cs typeface="Times New Roman" pitchFamily="18" charset="0"/>
              </a:rPr>
              <a:t> показывал советскому читателю мир без «железного занавеса» и «холодной войны».</a:t>
            </a:r>
            <a:endParaRPr lang="ru-RU" sz="1300" dirty="0">
              <a:solidFill>
                <a:schemeClr val="bg1"/>
              </a:solidFill>
              <a:latin typeface="Times New Roman" pitchFamily="18" charset="0"/>
              <a:cs typeface="Times New Roman" pitchFamily="18" charset="0"/>
            </a:endParaRPr>
          </a:p>
        </p:txBody>
      </p:sp>
      <p:sp>
        <p:nvSpPr>
          <p:cNvPr id="12" name="Содержимое 8"/>
          <p:cNvSpPr txBox="1">
            <a:spLocks/>
          </p:cNvSpPr>
          <p:nvPr/>
        </p:nvSpPr>
        <p:spPr>
          <a:xfrm>
            <a:off x="3237756" y="5497041"/>
            <a:ext cx="1127745" cy="1080120"/>
          </a:xfrm>
          <a:prstGeom prst="rect">
            <a:avLst/>
          </a:prstGeom>
        </p:spPr>
        <p:txBody>
          <a:bodyPr>
            <a:normAutofit/>
          </a:bodyPr>
          <a:lstStyle/>
          <a:p>
            <a:pPr marL="342900" indent="-342900" algn="r" fontAlgn="auto">
              <a:spcBef>
                <a:spcPct val="20000"/>
              </a:spcBef>
              <a:spcAft>
                <a:spcPts val="0"/>
              </a:spcAft>
              <a:buClr>
                <a:schemeClr val="accent1"/>
              </a:buClr>
              <a:buSzPct val="70000"/>
              <a:defRPr/>
            </a:pPr>
            <a:r>
              <a:rPr lang="ru-RU" sz="1100" dirty="0" smtClean="0">
                <a:solidFill>
                  <a:schemeClr val="accent5">
                    <a:lumMod val="20000"/>
                    <a:lumOff val="80000"/>
                  </a:schemeClr>
                </a:solidFill>
                <a:latin typeface="+mn-lt"/>
                <a:cs typeface="+mn-cs"/>
              </a:rPr>
              <a:t>Д. </a:t>
            </a:r>
            <a:r>
              <a:rPr lang="ru-RU" sz="1100" dirty="0" err="1" smtClean="0">
                <a:solidFill>
                  <a:schemeClr val="accent5">
                    <a:lumMod val="20000"/>
                    <a:lumOff val="80000"/>
                  </a:schemeClr>
                </a:solidFill>
                <a:latin typeface="+mn-lt"/>
                <a:cs typeface="+mn-cs"/>
              </a:rPr>
              <a:t>Гранин</a:t>
            </a:r>
            <a:r>
              <a:rPr lang="ru-RU" sz="1100" dirty="0" smtClean="0">
                <a:solidFill>
                  <a:schemeClr val="accent5">
                    <a:lumMod val="20000"/>
                    <a:lumOff val="80000"/>
                  </a:schemeClr>
                </a:solidFill>
                <a:latin typeface="+mn-lt"/>
                <a:cs typeface="+mn-cs"/>
              </a:rPr>
              <a:t> </a:t>
            </a:r>
          </a:p>
          <a:p>
            <a:pPr marL="342900" indent="-342900" algn="r" fontAlgn="auto">
              <a:spcBef>
                <a:spcPct val="20000"/>
              </a:spcBef>
              <a:spcAft>
                <a:spcPts val="0"/>
              </a:spcAft>
              <a:buClr>
                <a:schemeClr val="accent1"/>
              </a:buClr>
              <a:buSzPct val="70000"/>
              <a:defRPr/>
            </a:pPr>
            <a:r>
              <a:rPr lang="ru-RU" sz="1100" dirty="0" smtClean="0">
                <a:solidFill>
                  <a:schemeClr val="accent5">
                    <a:lumMod val="20000"/>
                    <a:lumOff val="80000"/>
                  </a:schemeClr>
                </a:solidFill>
                <a:latin typeface="+mn-lt"/>
                <a:cs typeface="+mn-cs"/>
              </a:rPr>
              <a:t>за работой, 1955 г.</a:t>
            </a:r>
            <a:endParaRPr lang="ru-RU" sz="1100" dirty="0">
              <a:solidFill>
                <a:schemeClr val="tx2"/>
              </a:solidFill>
              <a:latin typeface="+mn-lt"/>
              <a:cs typeface="+mn-cs"/>
            </a:endParaRPr>
          </a:p>
        </p:txBody>
      </p:sp>
      <p:pic>
        <p:nvPicPr>
          <p:cNvPr id="2050" name="Picture 2" descr="C:\Users\LymarPV\Desktop\granin.jpg"/>
          <p:cNvPicPr>
            <a:picLocks noChangeAspect="1" noChangeArrowheads="1"/>
          </p:cNvPicPr>
          <p:nvPr/>
        </p:nvPicPr>
        <p:blipFill>
          <a:blip r:embed="rId2" cstate="print"/>
          <a:srcRect/>
          <a:stretch>
            <a:fillRect/>
          </a:stretch>
        </p:blipFill>
        <p:spPr bwMode="auto">
          <a:xfrm>
            <a:off x="611560" y="332656"/>
            <a:ext cx="3256013" cy="4680520"/>
          </a:xfrm>
          <a:prstGeom prst="rect">
            <a:avLst/>
          </a:prstGeom>
          <a:noFill/>
        </p:spPr>
      </p:pic>
      <p:pic>
        <p:nvPicPr>
          <p:cNvPr id="23561" name="Picture 3" descr="\\192.168.2.251\fessl\fessl-sbo\рабочее_Лада\Гранин\Даниил Гранин за работой, фото журнала «Огонек».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4813073"/>
            <a:ext cx="3173685" cy="1784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475609" y="115888"/>
            <a:ext cx="4585841" cy="6626225"/>
          </a:xfrm>
          <a:prstGeom prst="rect">
            <a:avLst/>
          </a:prstGeom>
          <a:solidFill>
            <a:srgbClr val="925C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chemeClr val="accent5">
                  <a:lumMod val="60000"/>
                  <a:lumOff val="40000"/>
                </a:schemeClr>
              </a:solidFill>
            </a:endParaRPr>
          </a:p>
        </p:txBody>
      </p:sp>
      <p:sp>
        <p:nvSpPr>
          <p:cNvPr id="6" name="Прямоугольник 5"/>
          <p:cNvSpPr/>
          <p:nvPr/>
        </p:nvSpPr>
        <p:spPr>
          <a:xfrm>
            <a:off x="79374" y="115888"/>
            <a:ext cx="4420617" cy="6626225"/>
          </a:xfrm>
          <a:prstGeom prst="rect">
            <a:avLst/>
          </a:prstGeom>
          <a:solidFill>
            <a:srgbClr val="0045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rgbClr val="004555"/>
              </a:solidFill>
            </a:endParaRPr>
          </a:p>
        </p:txBody>
      </p:sp>
      <p:sp>
        <p:nvSpPr>
          <p:cNvPr id="2" name="Заголовок 1"/>
          <p:cNvSpPr>
            <a:spLocks noGrp="1"/>
          </p:cNvSpPr>
          <p:nvPr>
            <p:ph type="title"/>
          </p:nvPr>
        </p:nvSpPr>
        <p:spPr>
          <a:xfrm>
            <a:off x="4644008" y="5580563"/>
            <a:ext cx="4392488" cy="838200"/>
          </a:xfrm>
          <a:ln>
            <a:noFill/>
          </a:ln>
          <a:effectLst/>
        </p:spPr>
        <p:txBody>
          <a:bodyPr>
            <a:noAutofit/>
          </a:bodyPr>
          <a:lstStyle/>
          <a:p>
            <a:pPr indent="180000"/>
            <a:r>
              <a:rPr lang="ru-RU" sz="1200" i="1" cap="none" dirty="0" smtClean="0">
                <a:solidFill>
                  <a:schemeClr val="bg2">
                    <a:lumMod val="90000"/>
                  </a:schemeClr>
                </a:solidFill>
                <a:effectLst>
                  <a:outerShdw blurRad="38100" dist="38100" dir="2700000" algn="tl">
                    <a:srgbClr val="000000">
                      <a:alpha val="43137"/>
                    </a:srgbClr>
                  </a:outerShdw>
                  <a:reflection blurRad="12700" stA="48000" endA="300" endPos="55000" dir="5400000" sy="-90000" algn="bl" rotWithShape="0"/>
                </a:effectLst>
              </a:rPr>
              <a:t>Эти и другие издания произведений</a:t>
            </a:r>
            <a:r>
              <a:rPr lang="en-US" sz="1200" i="1" cap="none" dirty="0" smtClean="0">
                <a:solidFill>
                  <a:schemeClr val="bg2">
                    <a:lumMod val="90000"/>
                  </a:schemeClr>
                </a:solidFill>
                <a:effectLst>
                  <a:outerShdw blurRad="38100" dist="38100" dir="2700000" algn="tl">
                    <a:srgbClr val="000000">
                      <a:alpha val="43137"/>
                    </a:srgbClr>
                  </a:outerShdw>
                  <a:reflection blurRad="12700" stA="48000" endA="300" endPos="55000" dir="5400000" sy="-90000" algn="bl" rotWithShape="0"/>
                </a:effectLst>
              </a:rPr>
              <a:t> </a:t>
            </a:r>
            <a:r>
              <a:rPr lang="ru-RU" sz="1200" i="1" cap="none" dirty="0" smtClean="0">
                <a:solidFill>
                  <a:schemeClr val="bg2">
                    <a:lumMod val="90000"/>
                  </a:schemeClr>
                </a:solidFill>
                <a:effectLst>
                  <a:outerShdw blurRad="38100" dist="38100" dir="2700000" algn="tl">
                    <a:srgbClr val="000000">
                      <a:alpha val="43137"/>
                    </a:srgbClr>
                  </a:outerShdw>
                  <a:reflection blurRad="12700" stA="48000" endA="300" endPos="55000" dir="5400000" sy="-90000" algn="bl" rotWithShape="0"/>
                </a:effectLst>
              </a:rPr>
              <a:t>Д. А. Гранина в печатном варианте хранятся в фондах Дальневосточной государственной научной </a:t>
            </a:r>
            <a:r>
              <a:rPr lang="ru-RU" sz="1200" i="1" cap="none" dirty="0" smtClean="0">
                <a:solidFill>
                  <a:schemeClr val="bg2">
                    <a:lumMod val="90000"/>
                  </a:schemeClr>
                </a:solidFill>
                <a:effectLst>
                  <a:outerShdw blurRad="38100" dist="38100" dir="2700000" algn="tl">
                    <a:srgbClr val="000000">
                      <a:alpha val="43137"/>
                    </a:srgbClr>
                  </a:outerShdw>
                  <a:reflection blurRad="12700" stA="48000" endA="300" endPos="55000" dir="5400000" sy="-90000" algn="bl" rotWithShape="0"/>
                </a:effectLst>
              </a:rPr>
              <a:t>библиотеки. </a:t>
            </a:r>
            <a:r>
              <a:rPr lang="ru-RU" sz="1400" i="1" cap="none" dirty="0" smtClean="0">
                <a:solidFill>
                  <a:schemeClr val="bg2">
                    <a:lumMod val="90000"/>
                  </a:schemeClr>
                </a:solidFill>
                <a:cs typeface="Arial" panose="020B0604020202020204" pitchFamily="34" charset="0"/>
              </a:rPr>
              <a:t/>
            </a:r>
            <a:br>
              <a:rPr lang="ru-RU" sz="1400" i="1" cap="none" dirty="0" smtClean="0">
                <a:solidFill>
                  <a:schemeClr val="bg2">
                    <a:lumMod val="90000"/>
                  </a:schemeClr>
                </a:solidFill>
                <a:cs typeface="Arial" panose="020B0604020202020204" pitchFamily="34" charset="0"/>
              </a:rPr>
            </a:br>
            <a:endParaRPr lang="ru-RU" sz="1400" cap="none" dirty="0">
              <a:solidFill>
                <a:schemeClr val="bg2">
                  <a:lumMod val="90000"/>
                </a:schemeClr>
              </a:solidFill>
            </a:endParaRPr>
          </a:p>
        </p:txBody>
      </p:sp>
      <p:sp>
        <p:nvSpPr>
          <p:cNvPr id="25606" name="Содержимое 2"/>
          <p:cNvSpPr>
            <a:spLocks noGrp="1"/>
          </p:cNvSpPr>
          <p:nvPr>
            <p:ph idx="1"/>
          </p:nvPr>
        </p:nvSpPr>
        <p:spPr>
          <a:xfrm>
            <a:off x="90052" y="788149"/>
            <a:ext cx="4490913" cy="4525962"/>
          </a:xfrm>
        </p:spPr>
        <p:txBody>
          <a:bodyPr/>
          <a:lstStyle/>
          <a:p>
            <a:pPr>
              <a:lnSpc>
                <a:spcPct val="114000"/>
              </a:lnSpc>
              <a:buFont typeface="+mj-lt"/>
              <a:buAutoNum type="arabicPeriod"/>
            </a:pPr>
            <a:r>
              <a:rPr lang="ru-RU" sz="1200" dirty="0" smtClean="0">
                <a:solidFill>
                  <a:schemeClr val="bg1"/>
                </a:solidFill>
                <a:latin typeface="Times New Roman" pitchFamily="18" charset="0"/>
                <a:ea typeface="Times New Roman"/>
                <a:cs typeface="Times New Roman" pitchFamily="18" charset="0"/>
              </a:rPr>
              <a:t>Адамович А. М. </a:t>
            </a:r>
            <a:r>
              <a:rPr lang="ru-RU" sz="1200" dirty="0" smtClean="0">
                <a:solidFill>
                  <a:schemeClr val="bg1"/>
                </a:solidFill>
                <a:latin typeface="Times New Roman" pitchFamily="18" charset="0"/>
                <a:cs typeface="Times New Roman" pitchFamily="18" charset="0"/>
              </a:rPr>
              <a:t>Блокадная книга / А. М. Адамович, Д. А.</a:t>
            </a:r>
            <a:r>
              <a:rPr lang="en-US" sz="1200" dirty="0" smtClean="0">
                <a:solidFill>
                  <a:schemeClr val="bg1"/>
                </a:solidFill>
                <a:latin typeface="Times New Roman" pitchFamily="18" charset="0"/>
                <a:cs typeface="Times New Roman" pitchFamily="18" charset="0"/>
              </a:rPr>
              <a:t> </a:t>
            </a:r>
            <a:r>
              <a:rPr lang="ru-RU" sz="1200" dirty="0" err="1" smtClean="0">
                <a:solidFill>
                  <a:schemeClr val="bg1"/>
                </a:solidFill>
                <a:latin typeface="Times New Roman" pitchFamily="18" charset="0"/>
                <a:cs typeface="Times New Roman" pitchFamily="18" charset="0"/>
              </a:rPr>
              <a:t>Гранин</a:t>
            </a:r>
            <a:r>
              <a:rPr lang="ru-RU" sz="1200" dirty="0" smtClean="0">
                <a:solidFill>
                  <a:schemeClr val="bg1"/>
                </a:solidFill>
                <a:latin typeface="Times New Roman" pitchFamily="18" charset="0"/>
                <a:cs typeface="Times New Roman" pitchFamily="18" charset="0"/>
              </a:rPr>
              <a:t>. - Москва : </a:t>
            </a:r>
            <a:r>
              <a:rPr lang="ru-RU" sz="1200" dirty="0" err="1" smtClean="0">
                <a:solidFill>
                  <a:schemeClr val="bg1"/>
                </a:solidFill>
                <a:latin typeface="Times New Roman" pitchFamily="18" charset="0"/>
                <a:cs typeface="Times New Roman" pitchFamily="18" charset="0"/>
              </a:rPr>
              <a:t>Эксмо</a:t>
            </a:r>
            <a:r>
              <a:rPr lang="ru-RU" sz="1200" dirty="0" smtClean="0">
                <a:solidFill>
                  <a:schemeClr val="bg1"/>
                </a:solidFill>
                <a:latin typeface="Times New Roman" pitchFamily="18" charset="0"/>
                <a:cs typeface="Times New Roman" pitchFamily="18" charset="0"/>
              </a:rPr>
              <a:t>, 2014. - 636</a:t>
            </a:r>
            <a:r>
              <a:rPr lang="en-US" sz="1200" dirty="0" smtClean="0">
                <a:solidFill>
                  <a:schemeClr val="bg1"/>
                </a:solidFill>
                <a:latin typeface="Times New Roman" pitchFamily="18" charset="0"/>
                <a:cs typeface="Times New Roman" pitchFamily="18" charset="0"/>
              </a:rPr>
              <a:t> </a:t>
            </a:r>
            <a:r>
              <a:rPr lang="ru-RU" sz="1200" dirty="0" smtClean="0">
                <a:solidFill>
                  <a:schemeClr val="bg1"/>
                </a:solidFill>
                <a:latin typeface="Times New Roman" pitchFamily="18" charset="0"/>
                <a:cs typeface="Times New Roman" pitchFamily="18" charset="0"/>
              </a:rPr>
              <a:t>с. - (Большая книга).</a:t>
            </a:r>
            <a:endParaRPr lang="ru-RU" sz="1200" dirty="0" smtClean="0">
              <a:solidFill>
                <a:schemeClr val="bg1"/>
              </a:solidFill>
              <a:latin typeface="Times New Roman" pitchFamily="18" charset="0"/>
              <a:ea typeface="Calibri"/>
              <a:cs typeface="Times New Roman" pitchFamily="18" charset="0"/>
            </a:endParaRPr>
          </a:p>
          <a:p>
            <a:pPr lvl="0">
              <a:lnSpc>
                <a:spcPct val="114000"/>
              </a:lnSpc>
              <a:spcAft>
                <a:spcPts val="0"/>
              </a:spcAft>
              <a:buFont typeface="+mj-lt"/>
              <a:buAutoNum type="arabicPeriod"/>
              <a:tabLst>
                <a:tab pos="622300" algn="l"/>
              </a:tabLst>
            </a:pPr>
            <a:r>
              <a:rPr lang="ru-RU" sz="1200" dirty="0" err="1" smtClean="0">
                <a:solidFill>
                  <a:schemeClr val="bg1"/>
                </a:solidFill>
                <a:latin typeface="Times New Roman" pitchFamily="18" charset="0"/>
                <a:ea typeface="Times New Roman"/>
                <a:cs typeface="Times New Roman" pitchFamily="18" charset="0"/>
              </a:rPr>
              <a:t>Гранин</a:t>
            </a:r>
            <a:r>
              <a:rPr lang="ru-RU" sz="1200" dirty="0" smtClean="0">
                <a:solidFill>
                  <a:schemeClr val="bg1"/>
                </a:solidFill>
                <a:latin typeface="Times New Roman" pitchFamily="18" charset="0"/>
                <a:ea typeface="Times New Roman"/>
                <a:cs typeface="Times New Roman" pitchFamily="18" charset="0"/>
              </a:rPr>
              <a:t> Д. А. Бегство в Россию : роман; Ты взвешен на весах... : повесть / Д. А. Гранин. - Санкт-Петербург : </a:t>
            </a:r>
            <a:r>
              <a:rPr lang="ru-RU" sz="1200" dirty="0" err="1" smtClean="0">
                <a:solidFill>
                  <a:schemeClr val="bg1"/>
                </a:solidFill>
                <a:latin typeface="Times New Roman" pitchFamily="18" charset="0"/>
                <a:ea typeface="Times New Roman"/>
                <a:cs typeface="Times New Roman" pitchFamily="18" charset="0"/>
              </a:rPr>
              <a:t>Худож</a:t>
            </a:r>
            <a:r>
              <a:rPr lang="ru-RU" sz="1200" dirty="0" smtClean="0">
                <a:solidFill>
                  <a:schemeClr val="bg1"/>
                </a:solidFill>
                <a:latin typeface="Times New Roman" pitchFamily="18" charset="0"/>
                <a:ea typeface="Times New Roman"/>
                <a:cs typeface="Times New Roman" pitchFamily="18" charset="0"/>
              </a:rPr>
              <a:t>. лит. </a:t>
            </a:r>
            <a:r>
              <a:rPr lang="ru-RU" sz="1200" dirty="0" err="1" smtClean="0">
                <a:solidFill>
                  <a:schemeClr val="bg1"/>
                </a:solidFill>
                <a:latin typeface="Times New Roman" pitchFamily="18" charset="0"/>
                <a:ea typeface="Times New Roman"/>
                <a:cs typeface="Times New Roman" pitchFamily="18" charset="0"/>
              </a:rPr>
              <a:t>С.-Петерб</a:t>
            </a:r>
            <a:r>
              <a:rPr lang="ru-RU" sz="1200" dirty="0" smtClean="0">
                <a:solidFill>
                  <a:schemeClr val="bg1"/>
                </a:solidFill>
                <a:latin typeface="Times New Roman" pitchFamily="18" charset="0"/>
                <a:ea typeface="Times New Roman"/>
                <a:cs typeface="Times New Roman" pitchFamily="18" charset="0"/>
              </a:rPr>
              <a:t>. </a:t>
            </a:r>
            <a:r>
              <a:rPr lang="ru-RU" sz="1200" dirty="0" err="1" smtClean="0">
                <a:solidFill>
                  <a:schemeClr val="bg1"/>
                </a:solidFill>
                <a:latin typeface="Times New Roman" pitchFamily="18" charset="0"/>
                <a:ea typeface="Times New Roman"/>
                <a:cs typeface="Times New Roman" pitchFamily="18" charset="0"/>
              </a:rPr>
              <a:t>отд-ние</a:t>
            </a:r>
            <a:r>
              <a:rPr lang="ru-RU" sz="1200" dirty="0" smtClean="0">
                <a:solidFill>
                  <a:schemeClr val="bg1"/>
                </a:solidFill>
                <a:latin typeface="Times New Roman" pitchFamily="18" charset="0"/>
                <a:ea typeface="Times New Roman"/>
                <a:cs typeface="Times New Roman" pitchFamily="18" charset="0"/>
              </a:rPr>
              <a:t>, 1997. - 424 с. </a:t>
            </a:r>
            <a:endParaRPr lang="ru-RU" sz="1200" dirty="0" smtClean="0">
              <a:solidFill>
                <a:schemeClr val="bg1"/>
              </a:solidFill>
              <a:latin typeface="Times New Roman" pitchFamily="18" charset="0"/>
              <a:ea typeface="Calibri"/>
              <a:cs typeface="Times New Roman" pitchFamily="18" charset="0"/>
            </a:endParaRPr>
          </a:p>
          <a:p>
            <a:pPr lvl="0">
              <a:lnSpc>
                <a:spcPct val="114000"/>
              </a:lnSpc>
              <a:spcAft>
                <a:spcPts val="0"/>
              </a:spcAft>
              <a:buFont typeface="+mj-lt"/>
              <a:buAutoNum type="arabicPeriod"/>
              <a:tabLst>
                <a:tab pos="622300" algn="l"/>
              </a:tabLst>
            </a:pPr>
            <a:r>
              <a:rPr lang="ru-RU" sz="1200" dirty="0" err="1" smtClean="0">
                <a:solidFill>
                  <a:schemeClr val="bg1"/>
                </a:solidFill>
                <a:latin typeface="Times New Roman" pitchFamily="18" charset="0"/>
                <a:ea typeface="Times New Roman"/>
                <a:cs typeface="Times New Roman" pitchFamily="18" charset="0"/>
              </a:rPr>
              <a:t>Гранин</a:t>
            </a:r>
            <a:r>
              <a:rPr lang="ru-RU" sz="1200" dirty="0" smtClean="0">
                <a:solidFill>
                  <a:schemeClr val="bg1"/>
                </a:solidFill>
                <a:latin typeface="Times New Roman" pitchFamily="18" charset="0"/>
                <a:ea typeface="Times New Roman"/>
                <a:cs typeface="Times New Roman" pitchFamily="18" charset="0"/>
              </a:rPr>
              <a:t> Д. Все было не совсем так / Д. </a:t>
            </a:r>
            <a:r>
              <a:rPr lang="ru-RU" sz="1200" dirty="0" err="1" smtClean="0">
                <a:solidFill>
                  <a:schemeClr val="bg1"/>
                </a:solidFill>
                <a:latin typeface="Times New Roman" pitchFamily="18" charset="0"/>
                <a:ea typeface="Times New Roman"/>
                <a:cs typeface="Times New Roman" pitchFamily="18" charset="0"/>
              </a:rPr>
              <a:t>Гранин</a:t>
            </a:r>
            <a:r>
              <a:rPr lang="ru-RU" sz="1200" dirty="0" smtClean="0">
                <a:solidFill>
                  <a:schemeClr val="bg1"/>
                </a:solidFill>
                <a:latin typeface="Times New Roman" pitchFamily="18" charset="0"/>
                <a:ea typeface="Times New Roman"/>
                <a:cs typeface="Times New Roman" pitchFamily="18" charset="0"/>
              </a:rPr>
              <a:t>. - Москва : ОЛМА </a:t>
            </a:r>
            <a:r>
              <a:rPr lang="ru-RU" sz="1200" dirty="0" err="1" smtClean="0">
                <a:solidFill>
                  <a:schemeClr val="bg1"/>
                </a:solidFill>
                <a:latin typeface="Times New Roman" pitchFamily="18" charset="0"/>
                <a:ea typeface="Times New Roman"/>
                <a:cs typeface="Times New Roman" pitchFamily="18" charset="0"/>
              </a:rPr>
              <a:t>Медиа</a:t>
            </a:r>
            <a:r>
              <a:rPr lang="ru-RU" sz="1200" dirty="0" smtClean="0">
                <a:solidFill>
                  <a:schemeClr val="bg1"/>
                </a:solidFill>
                <a:latin typeface="Times New Roman" pitchFamily="18" charset="0"/>
                <a:ea typeface="Times New Roman"/>
                <a:cs typeface="Times New Roman" pitchFamily="18" charset="0"/>
              </a:rPr>
              <a:t> Групп, 2010. - 569 c.</a:t>
            </a:r>
            <a:endParaRPr lang="ru-RU" sz="1200" dirty="0" smtClean="0">
              <a:solidFill>
                <a:schemeClr val="bg1"/>
              </a:solidFill>
              <a:latin typeface="Times New Roman" pitchFamily="18" charset="0"/>
              <a:ea typeface="Calibri"/>
              <a:cs typeface="Times New Roman" pitchFamily="18" charset="0"/>
            </a:endParaRPr>
          </a:p>
          <a:p>
            <a:pPr lvl="0">
              <a:lnSpc>
                <a:spcPct val="114000"/>
              </a:lnSpc>
              <a:spcAft>
                <a:spcPts val="1000"/>
              </a:spcAft>
              <a:buFont typeface="+mj-lt"/>
              <a:buAutoNum type="arabicPeriod"/>
            </a:pPr>
            <a:r>
              <a:rPr lang="ru-RU" sz="1200" dirty="0" err="1" smtClean="0">
                <a:solidFill>
                  <a:schemeClr val="bg1"/>
                </a:solidFill>
                <a:latin typeface="Times New Roman" pitchFamily="18" charset="0"/>
                <a:ea typeface="Times New Roman"/>
                <a:cs typeface="Times New Roman" pitchFamily="18" charset="0"/>
              </a:rPr>
              <a:t>Гранин</a:t>
            </a:r>
            <a:r>
              <a:rPr lang="ru-RU" sz="1200" dirty="0" smtClean="0">
                <a:solidFill>
                  <a:schemeClr val="bg1"/>
                </a:solidFill>
                <a:latin typeface="Times New Roman" pitchFamily="18" charset="0"/>
                <a:ea typeface="Times New Roman"/>
                <a:cs typeface="Times New Roman" pitchFamily="18" charset="0"/>
              </a:rPr>
              <a:t> Д. А. Вечера с Петром Великим: сообщения и свидетельства господина М. : [роман] / Д. А. </a:t>
            </a:r>
            <a:r>
              <a:rPr lang="ru-RU" sz="1200" dirty="0" err="1" smtClean="0">
                <a:solidFill>
                  <a:schemeClr val="bg1"/>
                </a:solidFill>
                <a:latin typeface="Times New Roman" pitchFamily="18" charset="0"/>
                <a:ea typeface="Times New Roman"/>
                <a:cs typeface="Times New Roman" pitchFamily="18" charset="0"/>
              </a:rPr>
              <a:t>Гранин</a:t>
            </a:r>
            <a:r>
              <a:rPr lang="ru-RU" sz="1200" dirty="0" smtClean="0">
                <a:solidFill>
                  <a:schemeClr val="bg1"/>
                </a:solidFill>
                <a:latin typeface="Times New Roman" pitchFamily="18" charset="0"/>
                <a:ea typeface="Times New Roman"/>
                <a:cs typeface="Times New Roman" pitchFamily="18" charset="0"/>
              </a:rPr>
              <a:t> ; [</a:t>
            </a:r>
            <a:r>
              <a:rPr lang="ru-RU" sz="1200" dirty="0" err="1" smtClean="0">
                <a:solidFill>
                  <a:schemeClr val="bg1"/>
                </a:solidFill>
                <a:latin typeface="Times New Roman" pitchFamily="18" charset="0"/>
                <a:ea typeface="Times New Roman"/>
                <a:cs typeface="Times New Roman" pitchFamily="18" charset="0"/>
              </a:rPr>
              <a:t>худож</a:t>
            </a:r>
            <a:r>
              <a:rPr lang="ru-RU" sz="1200" dirty="0" smtClean="0">
                <a:solidFill>
                  <a:schemeClr val="bg1"/>
                </a:solidFill>
                <a:latin typeface="Times New Roman" pitchFamily="18" charset="0"/>
                <a:ea typeface="Times New Roman"/>
                <a:cs typeface="Times New Roman" pitchFamily="18" charset="0"/>
              </a:rPr>
              <a:t>. В. Корнилов, Д. Корнилов]. - Санкт-Петербург : </a:t>
            </a:r>
            <a:r>
              <a:rPr lang="ru-RU" sz="1200" dirty="0" err="1" smtClean="0">
                <a:solidFill>
                  <a:schemeClr val="bg1"/>
                </a:solidFill>
                <a:latin typeface="Times New Roman" pitchFamily="18" charset="0"/>
                <a:ea typeface="Times New Roman"/>
                <a:cs typeface="Times New Roman" pitchFamily="18" charset="0"/>
              </a:rPr>
              <a:t>Logos</a:t>
            </a:r>
            <a:r>
              <a:rPr lang="ru-RU" sz="1200" dirty="0" smtClean="0">
                <a:solidFill>
                  <a:schemeClr val="bg1"/>
                </a:solidFill>
                <a:latin typeface="Times New Roman" pitchFamily="18" charset="0"/>
                <a:ea typeface="Times New Roman"/>
                <a:cs typeface="Times New Roman" pitchFamily="18" charset="0"/>
              </a:rPr>
              <a:t>. - 2001. - 516 с.</a:t>
            </a:r>
            <a:endParaRPr lang="ru-RU" sz="1200" dirty="0" smtClean="0">
              <a:solidFill>
                <a:schemeClr val="bg1"/>
              </a:solidFill>
              <a:latin typeface="Times New Roman" pitchFamily="18" charset="0"/>
              <a:ea typeface="Calibri"/>
              <a:cs typeface="Times New Roman" pitchFamily="18" charset="0"/>
            </a:endParaRPr>
          </a:p>
          <a:p>
            <a:pPr lvl="0">
              <a:lnSpc>
                <a:spcPct val="114000"/>
              </a:lnSpc>
              <a:spcAft>
                <a:spcPts val="1000"/>
              </a:spcAft>
              <a:buFont typeface="+mj-lt"/>
              <a:buAutoNum type="arabicPeriod"/>
            </a:pPr>
            <a:r>
              <a:rPr lang="ru-RU" sz="1200" dirty="0" err="1" smtClean="0">
                <a:solidFill>
                  <a:schemeClr val="bg1"/>
                </a:solidFill>
                <a:latin typeface="Times New Roman" pitchFamily="18" charset="0"/>
                <a:ea typeface="Times New Roman"/>
                <a:cs typeface="Times New Roman" pitchFamily="18" charset="0"/>
              </a:rPr>
              <a:t>Гранин</a:t>
            </a:r>
            <a:r>
              <a:rPr lang="ru-RU" sz="1200" dirty="0" smtClean="0">
                <a:solidFill>
                  <a:schemeClr val="bg1"/>
                </a:solidFill>
                <a:latin typeface="Times New Roman" pitchFamily="18" charset="0"/>
                <a:ea typeface="Times New Roman"/>
                <a:cs typeface="Times New Roman" pitchFamily="18" charset="0"/>
              </a:rPr>
              <a:t> Д. А. Жизнь не переделать... : [повести, рассказы] / Д. А. Гранин ; </a:t>
            </a:r>
            <a:r>
              <a:rPr lang="ru-RU" sz="1200" dirty="0" err="1" smtClean="0">
                <a:solidFill>
                  <a:schemeClr val="bg1"/>
                </a:solidFill>
                <a:latin typeface="Times New Roman" pitchFamily="18" charset="0"/>
                <a:ea typeface="Times New Roman"/>
                <a:cs typeface="Times New Roman" pitchFamily="18" charset="0"/>
              </a:rPr>
              <a:t>худож</a:t>
            </a:r>
            <a:r>
              <a:rPr lang="ru-RU" sz="1200" dirty="0" smtClean="0">
                <a:solidFill>
                  <a:schemeClr val="bg1"/>
                </a:solidFill>
                <a:latin typeface="Times New Roman" pitchFamily="18" charset="0"/>
                <a:ea typeface="Times New Roman"/>
                <a:cs typeface="Times New Roman" pitchFamily="18" charset="0"/>
              </a:rPr>
              <a:t>. </a:t>
            </a:r>
            <a:r>
              <a:rPr lang="ru-RU" sz="1200" dirty="0" err="1" smtClean="0">
                <a:solidFill>
                  <a:schemeClr val="bg1"/>
                </a:solidFill>
                <a:latin typeface="Times New Roman" pitchFamily="18" charset="0"/>
                <a:ea typeface="Times New Roman"/>
                <a:cs typeface="Times New Roman" pitchFamily="18" charset="0"/>
              </a:rPr>
              <a:t>оформ</a:t>
            </a:r>
            <a:r>
              <a:rPr lang="ru-RU" sz="1200" dirty="0" smtClean="0">
                <a:solidFill>
                  <a:schemeClr val="bg1"/>
                </a:solidFill>
                <a:latin typeface="Times New Roman" pitchFamily="18" charset="0"/>
                <a:ea typeface="Times New Roman"/>
                <a:cs typeface="Times New Roman" pitchFamily="18" charset="0"/>
              </a:rPr>
              <a:t>. И. А. Озерова. - Москва : </a:t>
            </a:r>
            <a:r>
              <a:rPr lang="ru-RU" sz="1200" dirty="0" err="1" smtClean="0">
                <a:solidFill>
                  <a:schemeClr val="bg1"/>
                </a:solidFill>
                <a:latin typeface="Times New Roman" pitchFamily="18" charset="0"/>
                <a:ea typeface="Times New Roman"/>
                <a:cs typeface="Times New Roman" pitchFamily="18" charset="0"/>
              </a:rPr>
              <a:t>Центрполиграф</a:t>
            </a:r>
            <a:r>
              <a:rPr lang="ru-RU" sz="1200" dirty="0" smtClean="0">
                <a:solidFill>
                  <a:schemeClr val="bg1"/>
                </a:solidFill>
                <a:latin typeface="Times New Roman" pitchFamily="18" charset="0"/>
                <a:ea typeface="Times New Roman"/>
                <a:cs typeface="Times New Roman" pitchFamily="18" charset="0"/>
              </a:rPr>
              <a:t>, 2004. - 461 с. </a:t>
            </a:r>
            <a:endParaRPr lang="ru-RU" sz="1200" dirty="0" smtClean="0">
              <a:solidFill>
                <a:schemeClr val="bg1"/>
              </a:solidFill>
              <a:latin typeface="Times New Roman" pitchFamily="18" charset="0"/>
              <a:ea typeface="Calibri"/>
              <a:cs typeface="Times New Roman" pitchFamily="18" charset="0"/>
            </a:endParaRPr>
          </a:p>
          <a:p>
            <a:pPr lvl="0">
              <a:lnSpc>
                <a:spcPct val="114000"/>
              </a:lnSpc>
              <a:spcAft>
                <a:spcPts val="1000"/>
              </a:spcAft>
              <a:buFont typeface="+mj-lt"/>
              <a:buAutoNum type="arabicPeriod"/>
            </a:pPr>
            <a:r>
              <a:rPr lang="ru-RU" sz="1200" dirty="0" err="1" smtClean="0">
                <a:solidFill>
                  <a:schemeClr val="bg1"/>
                </a:solidFill>
                <a:latin typeface="Times New Roman" pitchFamily="18" charset="0"/>
                <a:ea typeface="Times New Roman"/>
                <a:cs typeface="Times New Roman" pitchFamily="18" charset="0"/>
              </a:rPr>
              <a:t>Гранин</a:t>
            </a:r>
            <a:r>
              <a:rPr lang="ru-RU" sz="1200" dirty="0" smtClean="0">
                <a:solidFill>
                  <a:schemeClr val="bg1"/>
                </a:solidFill>
                <a:latin typeface="Times New Roman" pitchFamily="18" charset="0"/>
                <a:ea typeface="Times New Roman"/>
                <a:cs typeface="Times New Roman" pitchFamily="18" charset="0"/>
              </a:rPr>
              <a:t> Д. А. Зубр : [док. повесть] / Д. А. </a:t>
            </a:r>
            <a:r>
              <a:rPr lang="ru-RU" sz="1200" dirty="0" err="1" smtClean="0">
                <a:solidFill>
                  <a:schemeClr val="bg1"/>
                </a:solidFill>
                <a:latin typeface="Times New Roman" pitchFamily="18" charset="0"/>
                <a:ea typeface="Times New Roman"/>
                <a:cs typeface="Times New Roman" pitchFamily="18" charset="0"/>
              </a:rPr>
              <a:t>Гранин</a:t>
            </a:r>
            <a:r>
              <a:rPr lang="ru-RU" sz="1200" dirty="0" smtClean="0">
                <a:solidFill>
                  <a:schemeClr val="bg1"/>
                </a:solidFill>
                <a:latin typeface="Times New Roman" pitchFamily="18" charset="0"/>
                <a:ea typeface="Times New Roman"/>
                <a:cs typeface="Times New Roman" pitchFamily="18" charset="0"/>
              </a:rPr>
              <a:t>. - Москва : Вече. - 2013. - 318 с. - (Народный роман).</a:t>
            </a:r>
            <a:endParaRPr lang="ru-RU" sz="1200" dirty="0" smtClean="0">
              <a:solidFill>
                <a:schemeClr val="bg1"/>
              </a:solidFill>
              <a:latin typeface="Times New Roman" pitchFamily="18" charset="0"/>
              <a:ea typeface="Calibri"/>
              <a:cs typeface="Times New Roman" pitchFamily="18" charset="0"/>
            </a:endParaRPr>
          </a:p>
          <a:p>
            <a:pPr lvl="0">
              <a:lnSpc>
                <a:spcPct val="114000"/>
              </a:lnSpc>
              <a:spcAft>
                <a:spcPts val="1000"/>
              </a:spcAft>
              <a:buFont typeface="+mj-lt"/>
              <a:buAutoNum type="arabicPeriod"/>
            </a:pPr>
            <a:r>
              <a:rPr lang="ru-RU" sz="1200" dirty="0" err="1" smtClean="0">
                <a:solidFill>
                  <a:schemeClr val="bg1"/>
                </a:solidFill>
                <a:latin typeface="Times New Roman" pitchFamily="18" charset="0"/>
                <a:ea typeface="Calibri"/>
                <a:cs typeface="Times New Roman" pitchFamily="18" charset="0"/>
              </a:rPr>
              <a:t>Гранин</a:t>
            </a:r>
            <a:r>
              <a:rPr lang="ru-RU" sz="1200" dirty="0" smtClean="0">
                <a:solidFill>
                  <a:schemeClr val="bg1"/>
                </a:solidFill>
                <a:latin typeface="Times New Roman" pitchFamily="18" charset="0"/>
                <a:ea typeface="Calibri"/>
                <a:cs typeface="Times New Roman" pitchFamily="18" charset="0"/>
              </a:rPr>
              <a:t> Д. А. Иду на грозу : [роман] / Д. А. </a:t>
            </a:r>
            <a:r>
              <a:rPr lang="ru-RU" sz="1200" dirty="0" err="1" smtClean="0">
                <a:solidFill>
                  <a:schemeClr val="bg1"/>
                </a:solidFill>
                <a:latin typeface="Times New Roman" pitchFamily="18" charset="0"/>
                <a:ea typeface="Calibri"/>
                <a:cs typeface="Times New Roman" pitchFamily="18" charset="0"/>
              </a:rPr>
              <a:t>Гранин</a:t>
            </a:r>
            <a:r>
              <a:rPr lang="ru-RU" sz="1200" dirty="0" smtClean="0">
                <a:solidFill>
                  <a:schemeClr val="bg1"/>
                </a:solidFill>
                <a:latin typeface="Times New Roman" pitchFamily="18" charset="0"/>
                <a:ea typeface="Calibri"/>
                <a:cs typeface="Times New Roman" pitchFamily="18" charset="0"/>
              </a:rPr>
              <a:t>. - Москва : Вече. - 2014. - 350 с. - (Сделано в СССР).</a:t>
            </a:r>
            <a:endParaRPr lang="en-US" sz="1200" dirty="0" smtClean="0">
              <a:solidFill>
                <a:schemeClr val="bg1"/>
              </a:solidFill>
              <a:latin typeface="Times New Roman" pitchFamily="18" charset="0"/>
              <a:ea typeface="Calibri"/>
              <a:cs typeface="Times New Roman" pitchFamily="18" charset="0"/>
            </a:endParaRPr>
          </a:p>
          <a:p>
            <a:pPr>
              <a:lnSpc>
                <a:spcPct val="114000"/>
              </a:lnSpc>
              <a:spcAft>
                <a:spcPts val="1000"/>
              </a:spcAft>
              <a:buFont typeface="+mj-lt"/>
              <a:buAutoNum type="arabicPeriod"/>
            </a:pPr>
            <a:r>
              <a:rPr lang="ru-RU" sz="1200" dirty="0" err="1" smtClean="0">
                <a:solidFill>
                  <a:schemeClr val="bg1"/>
                </a:solidFill>
                <a:latin typeface="Times New Roman" pitchFamily="18" charset="0"/>
                <a:cs typeface="Times New Roman" pitchFamily="18" charset="0"/>
              </a:rPr>
              <a:t>Гранин</a:t>
            </a:r>
            <a:r>
              <a:rPr lang="ru-RU" sz="1200" dirty="0" smtClean="0">
                <a:solidFill>
                  <a:schemeClr val="bg1"/>
                </a:solidFill>
                <a:latin typeface="Times New Roman" pitchFamily="18" charset="0"/>
                <a:cs typeface="Times New Roman" pitchFamily="18" charset="0"/>
              </a:rPr>
              <a:t> Д. А. Искатели : роман / Д. А. </a:t>
            </a:r>
            <a:r>
              <a:rPr lang="ru-RU" sz="1200" dirty="0" err="1" smtClean="0">
                <a:solidFill>
                  <a:schemeClr val="bg1"/>
                </a:solidFill>
                <a:latin typeface="Times New Roman" pitchFamily="18" charset="0"/>
                <a:cs typeface="Times New Roman" pitchFamily="18" charset="0"/>
              </a:rPr>
              <a:t>Гранин</a:t>
            </a:r>
            <a:r>
              <a:rPr lang="ru-RU" sz="1200" dirty="0" smtClean="0">
                <a:solidFill>
                  <a:schemeClr val="bg1"/>
                </a:solidFill>
                <a:latin typeface="Times New Roman" pitchFamily="18" charset="0"/>
                <a:cs typeface="Times New Roman" pitchFamily="18" charset="0"/>
              </a:rPr>
              <a:t>. - Москва : </a:t>
            </a:r>
            <a:r>
              <a:rPr lang="ru-RU" sz="1200" dirty="0" err="1" smtClean="0">
                <a:solidFill>
                  <a:schemeClr val="bg1"/>
                </a:solidFill>
                <a:latin typeface="Times New Roman" pitchFamily="18" charset="0"/>
                <a:cs typeface="Times New Roman" pitchFamily="18" charset="0"/>
              </a:rPr>
              <a:t>Высш</a:t>
            </a:r>
            <a:r>
              <a:rPr lang="ru-RU" sz="1200" dirty="0" smtClean="0">
                <a:solidFill>
                  <a:schemeClr val="bg1"/>
                </a:solidFill>
                <a:latin typeface="Times New Roman" pitchFamily="18" charset="0"/>
                <a:cs typeface="Times New Roman" pitchFamily="18" charset="0"/>
              </a:rPr>
              <a:t>. </a:t>
            </a:r>
            <a:r>
              <a:rPr lang="ru-RU" sz="1200" dirty="0" err="1" smtClean="0">
                <a:solidFill>
                  <a:schemeClr val="bg1"/>
                </a:solidFill>
                <a:latin typeface="Times New Roman" pitchFamily="18" charset="0"/>
                <a:cs typeface="Times New Roman" pitchFamily="18" charset="0"/>
              </a:rPr>
              <a:t>шк</a:t>
            </a:r>
            <a:r>
              <a:rPr lang="ru-RU" sz="1200" dirty="0" smtClean="0">
                <a:solidFill>
                  <a:schemeClr val="bg1"/>
                </a:solidFill>
                <a:latin typeface="Times New Roman" pitchFamily="18" charset="0"/>
                <a:cs typeface="Times New Roman" pitchFamily="18" charset="0"/>
              </a:rPr>
              <a:t>., 1987. - 415 с.</a:t>
            </a:r>
            <a:endParaRPr lang="ru-RU" sz="1200" dirty="0" smtClean="0">
              <a:solidFill>
                <a:schemeClr val="bg1"/>
              </a:solidFill>
              <a:latin typeface="Times New Roman" pitchFamily="18" charset="0"/>
              <a:ea typeface="Calibri"/>
              <a:cs typeface="Times New Roman" pitchFamily="18" charset="0"/>
            </a:endParaRPr>
          </a:p>
          <a:p>
            <a:pPr lvl="0">
              <a:lnSpc>
                <a:spcPct val="114000"/>
              </a:lnSpc>
              <a:spcAft>
                <a:spcPts val="0"/>
              </a:spcAft>
              <a:buFont typeface="+mj-lt"/>
              <a:buAutoNum type="arabicPeriod"/>
              <a:tabLst>
                <a:tab pos="622300" algn="l"/>
              </a:tabLst>
            </a:pPr>
            <a:r>
              <a:rPr lang="ru-RU" sz="1200" dirty="0" err="1" smtClean="0">
                <a:solidFill>
                  <a:schemeClr val="bg1"/>
                </a:solidFill>
                <a:latin typeface="Times New Roman" pitchFamily="18" charset="0"/>
                <a:ea typeface="Times New Roman"/>
                <a:cs typeface="Times New Roman" pitchFamily="18" charset="0"/>
              </a:rPr>
              <a:t>Гранин</a:t>
            </a:r>
            <a:r>
              <a:rPr lang="ru-RU" sz="1200" dirty="0" smtClean="0">
                <a:solidFill>
                  <a:schemeClr val="bg1"/>
                </a:solidFill>
                <a:latin typeface="Times New Roman" pitchFamily="18" charset="0"/>
                <a:ea typeface="Times New Roman"/>
                <a:cs typeface="Times New Roman" pitchFamily="18" charset="0"/>
              </a:rPr>
              <a:t> Д. А. Картина : роман ; Место для памятника : повесть ; Рассказы / Д. А. </a:t>
            </a:r>
            <a:r>
              <a:rPr lang="ru-RU" sz="1200" dirty="0" err="1" smtClean="0">
                <a:solidFill>
                  <a:schemeClr val="bg1"/>
                </a:solidFill>
                <a:latin typeface="Times New Roman" pitchFamily="18" charset="0"/>
                <a:ea typeface="Times New Roman"/>
                <a:cs typeface="Times New Roman" pitchFamily="18" charset="0"/>
              </a:rPr>
              <a:t>Гранин</a:t>
            </a:r>
            <a:r>
              <a:rPr lang="ru-RU" sz="1200" dirty="0" smtClean="0">
                <a:solidFill>
                  <a:schemeClr val="bg1"/>
                </a:solidFill>
                <a:latin typeface="Times New Roman" pitchFamily="18" charset="0"/>
                <a:ea typeface="Times New Roman"/>
                <a:cs typeface="Times New Roman" pitchFamily="18" charset="0"/>
              </a:rPr>
              <a:t>. - </a:t>
            </a:r>
            <a:r>
              <a:rPr lang="ru-RU" sz="1200" dirty="0">
                <a:solidFill>
                  <a:schemeClr val="bg1"/>
                </a:solidFill>
                <a:latin typeface="Times New Roman" pitchFamily="18" charset="0"/>
                <a:ea typeface="Times New Roman"/>
                <a:cs typeface="Times New Roman" pitchFamily="18" charset="0"/>
              </a:rPr>
              <a:t>Санкт-Петербург </a:t>
            </a:r>
            <a:r>
              <a:rPr lang="ru-RU" sz="1200" dirty="0" smtClean="0">
                <a:solidFill>
                  <a:schemeClr val="bg1"/>
                </a:solidFill>
                <a:latin typeface="Times New Roman" pitchFamily="18" charset="0"/>
                <a:ea typeface="Times New Roman"/>
                <a:cs typeface="Times New Roman" pitchFamily="18" charset="0"/>
              </a:rPr>
              <a:t>: </a:t>
            </a:r>
            <a:r>
              <a:rPr lang="ru-RU" sz="1200" dirty="0" err="1" smtClean="0">
                <a:solidFill>
                  <a:schemeClr val="bg1"/>
                </a:solidFill>
                <a:latin typeface="Times New Roman" pitchFamily="18" charset="0"/>
                <a:ea typeface="Times New Roman"/>
                <a:cs typeface="Times New Roman" pitchFamily="18" charset="0"/>
              </a:rPr>
              <a:t>Худож</a:t>
            </a:r>
            <a:r>
              <a:rPr lang="ru-RU" sz="1200" dirty="0" smtClean="0">
                <a:solidFill>
                  <a:schemeClr val="bg1"/>
                </a:solidFill>
                <a:latin typeface="Times New Roman" pitchFamily="18" charset="0"/>
                <a:ea typeface="Times New Roman"/>
                <a:cs typeface="Times New Roman" pitchFamily="18" charset="0"/>
              </a:rPr>
              <a:t>. лит. </a:t>
            </a:r>
            <a:r>
              <a:rPr lang="ru-RU" sz="1200" dirty="0" err="1" smtClean="0">
                <a:solidFill>
                  <a:schemeClr val="bg1"/>
                </a:solidFill>
                <a:latin typeface="Times New Roman" pitchFamily="18" charset="0"/>
                <a:ea typeface="Times New Roman"/>
                <a:cs typeface="Times New Roman" pitchFamily="18" charset="0"/>
              </a:rPr>
              <a:t>С.-Петерб</a:t>
            </a:r>
            <a:r>
              <a:rPr lang="ru-RU" sz="1200" dirty="0" smtClean="0">
                <a:solidFill>
                  <a:schemeClr val="bg1"/>
                </a:solidFill>
                <a:latin typeface="Times New Roman" pitchFamily="18" charset="0"/>
                <a:ea typeface="Times New Roman"/>
                <a:cs typeface="Times New Roman" pitchFamily="18" charset="0"/>
              </a:rPr>
              <a:t>. </a:t>
            </a:r>
            <a:r>
              <a:rPr lang="ru-RU" sz="1200" dirty="0" err="1" smtClean="0">
                <a:solidFill>
                  <a:schemeClr val="bg1"/>
                </a:solidFill>
                <a:latin typeface="Times New Roman" pitchFamily="18" charset="0"/>
                <a:ea typeface="Times New Roman"/>
                <a:cs typeface="Times New Roman" pitchFamily="18" charset="0"/>
              </a:rPr>
              <a:t>отд-ние</a:t>
            </a:r>
            <a:r>
              <a:rPr lang="ru-RU" sz="1200" dirty="0" smtClean="0">
                <a:solidFill>
                  <a:schemeClr val="bg1"/>
                </a:solidFill>
                <a:latin typeface="Times New Roman" pitchFamily="18" charset="0"/>
                <a:ea typeface="Times New Roman"/>
                <a:cs typeface="Times New Roman" pitchFamily="18" charset="0"/>
              </a:rPr>
              <a:t>, 1997. - 405 с.</a:t>
            </a:r>
            <a:endParaRPr lang="ru-RU" sz="1200" dirty="0" smtClean="0">
              <a:solidFill>
                <a:schemeClr val="bg1"/>
              </a:solidFill>
              <a:latin typeface="Times New Roman" pitchFamily="18" charset="0"/>
              <a:ea typeface="Calibri"/>
              <a:cs typeface="Times New Roman" pitchFamily="18" charset="0"/>
            </a:endParaRPr>
          </a:p>
          <a:p>
            <a:pPr lvl="0">
              <a:lnSpc>
                <a:spcPct val="115000"/>
              </a:lnSpc>
              <a:spcAft>
                <a:spcPts val="0"/>
              </a:spcAft>
              <a:buNone/>
              <a:tabLst>
                <a:tab pos="622300" algn="l"/>
              </a:tabLst>
            </a:pPr>
            <a:endParaRPr lang="ru-RU" sz="1050" dirty="0" smtClean="0">
              <a:solidFill>
                <a:schemeClr val="bg1"/>
              </a:solidFill>
              <a:latin typeface="Calibri"/>
              <a:ea typeface="Calibri"/>
              <a:cs typeface="Times New Roman"/>
            </a:endParaRPr>
          </a:p>
          <a:p>
            <a:pPr marL="0" indent="0">
              <a:buNone/>
            </a:pPr>
            <a:endParaRPr lang="ru-RU" dirty="0" smtClean="0">
              <a:solidFill>
                <a:schemeClr val="bg1"/>
              </a:solidFill>
            </a:endParaRPr>
          </a:p>
          <a:p>
            <a:pPr eaLnBrk="1" hangingPunct="1"/>
            <a:endParaRPr lang="ru-RU" altLang="ru-RU" dirty="0" smtClean="0"/>
          </a:p>
        </p:txBody>
      </p:sp>
      <p:sp>
        <p:nvSpPr>
          <p:cNvPr id="8" name="Прямоугольник 7"/>
          <p:cNvSpPr/>
          <p:nvPr/>
        </p:nvSpPr>
        <p:spPr>
          <a:xfrm>
            <a:off x="79373" y="1191"/>
            <a:ext cx="8982077" cy="720080"/>
          </a:xfrm>
          <a:prstGeom prst="rect">
            <a:avLst/>
          </a:prstGeom>
          <a:solidFill>
            <a:srgbClr val="5C1F04">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3" name="TextBox 2"/>
          <p:cNvSpPr txBox="1"/>
          <p:nvPr/>
        </p:nvSpPr>
        <p:spPr>
          <a:xfrm>
            <a:off x="1187625" y="188640"/>
            <a:ext cx="6552727" cy="430887"/>
          </a:xfrm>
          <a:prstGeom prst="rect">
            <a:avLst/>
          </a:prstGeom>
          <a:noFill/>
        </p:spPr>
        <p:txBody>
          <a:bodyPr wrap="square" rtlCol="0">
            <a:spAutoFit/>
          </a:bodyPr>
          <a:lstStyle/>
          <a:p>
            <a:r>
              <a:rPr lang="ru-RU" sz="2200" dirty="0" smtClean="0">
                <a:solidFill>
                  <a:srgbClr val="DA9652"/>
                </a:solidFill>
                <a:latin typeface="Times New Roman" panose="02020603050405020304" pitchFamily="18" charset="0"/>
                <a:cs typeface="Times New Roman" panose="02020603050405020304" pitchFamily="18" charset="0"/>
              </a:rPr>
              <a:t>Произведения </a:t>
            </a:r>
            <a:r>
              <a:rPr lang="ru-RU" sz="2200" dirty="0">
                <a:solidFill>
                  <a:srgbClr val="DA9652"/>
                </a:solidFill>
                <a:latin typeface="Times New Roman" panose="02020603050405020304" pitchFamily="18" charset="0"/>
                <a:cs typeface="Times New Roman" panose="02020603050405020304" pitchFamily="18" charset="0"/>
              </a:rPr>
              <a:t>Д. А. Гранина в </a:t>
            </a:r>
            <a:r>
              <a:rPr lang="ru-RU" sz="2200" dirty="0" smtClean="0">
                <a:solidFill>
                  <a:srgbClr val="DA9652"/>
                </a:solidFill>
                <a:latin typeface="Times New Roman" panose="02020603050405020304" pitchFamily="18" charset="0"/>
                <a:cs typeface="Times New Roman" panose="02020603050405020304" pitchFamily="18" charset="0"/>
              </a:rPr>
              <a:t> </a:t>
            </a:r>
            <a:r>
              <a:rPr lang="ru-RU" sz="2200" dirty="0">
                <a:solidFill>
                  <a:srgbClr val="DA9652"/>
                </a:solidFill>
                <a:latin typeface="Times New Roman" panose="02020603050405020304" pitchFamily="18" charset="0"/>
                <a:cs typeface="Times New Roman" panose="02020603050405020304" pitchFamily="18" charset="0"/>
              </a:rPr>
              <a:t>в фондах </a:t>
            </a:r>
            <a:r>
              <a:rPr lang="ru-RU" sz="2200" dirty="0" smtClean="0">
                <a:solidFill>
                  <a:srgbClr val="DA9652"/>
                </a:solidFill>
                <a:latin typeface="Times New Roman" panose="02020603050405020304" pitchFamily="18" charset="0"/>
                <a:cs typeface="Times New Roman" panose="02020603050405020304" pitchFamily="18" charset="0"/>
              </a:rPr>
              <a:t>ДВГНБ</a:t>
            </a:r>
            <a:endParaRPr lang="ru-RU" sz="2200" dirty="0">
              <a:solidFill>
                <a:srgbClr val="DA9652"/>
              </a:solidFill>
              <a:latin typeface="Times New Roman" panose="02020603050405020304" pitchFamily="18" charset="0"/>
              <a:cs typeface="Times New Roman" panose="02020603050405020304" pitchFamily="18" charset="0"/>
            </a:endParaRPr>
          </a:p>
        </p:txBody>
      </p:sp>
      <p:sp>
        <p:nvSpPr>
          <p:cNvPr id="11" name="Содержимое 2"/>
          <p:cNvSpPr txBox="1">
            <a:spLocks/>
          </p:cNvSpPr>
          <p:nvPr/>
        </p:nvSpPr>
        <p:spPr bwMode="auto">
          <a:xfrm>
            <a:off x="4484014" y="782346"/>
            <a:ext cx="4490913"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lvl="0">
              <a:lnSpc>
                <a:spcPct val="114000"/>
              </a:lnSpc>
              <a:spcAft>
                <a:spcPts val="0"/>
              </a:spcAft>
              <a:buFont typeface="+mj-lt"/>
              <a:buAutoNum type="arabicPeriod" startAt="10"/>
              <a:tabLst>
                <a:tab pos="622300" algn="l"/>
              </a:tabLst>
            </a:pPr>
            <a:r>
              <a:rPr lang="ru-RU" sz="1200" dirty="0" err="1" smtClean="0">
                <a:solidFill>
                  <a:schemeClr val="bg1"/>
                </a:solidFill>
                <a:latin typeface="Times New Roman" pitchFamily="18" charset="0"/>
                <a:ea typeface="Times New Roman"/>
                <a:cs typeface="Times New Roman" pitchFamily="18" charset="0"/>
              </a:rPr>
              <a:t>Гранин</a:t>
            </a:r>
            <a:r>
              <a:rPr lang="ru-RU" sz="1200" dirty="0" smtClean="0">
                <a:solidFill>
                  <a:schemeClr val="bg1"/>
                </a:solidFill>
                <a:latin typeface="Times New Roman" pitchFamily="18" charset="0"/>
                <a:ea typeface="Times New Roman"/>
                <a:cs typeface="Times New Roman" pitchFamily="18" charset="0"/>
              </a:rPr>
              <a:t> Д. А. Причуды моей памяти / Д. А. </a:t>
            </a:r>
            <a:r>
              <a:rPr lang="ru-RU" sz="1200" dirty="0" err="1" smtClean="0">
                <a:solidFill>
                  <a:schemeClr val="bg1"/>
                </a:solidFill>
                <a:latin typeface="Times New Roman" pitchFamily="18" charset="0"/>
                <a:ea typeface="Times New Roman"/>
                <a:cs typeface="Times New Roman" pitchFamily="18" charset="0"/>
              </a:rPr>
              <a:t>Гранин</a:t>
            </a:r>
            <a:r>
              <a:rPr lang="ru-RU" sz="1200" dirty="0" smtClean="0">
                <a:solidFill>
                  <a:schemeClr val="bg1"/>
                </a:solidFill>
                <a:latin typeface="Times New Roman" pitchFamily="18" charset="0"/>
                <a:ea typeface="Times New Roman"/>
                <a:cs typeface="Times New Roman" pitchFamily="18" charset="0"/>
              </a:rPr>
              <a:t>. - Москва : ОЛМА Медиа Групп, 2011. - 509 с.</a:t>
            </a:r>
            <a:endParaRPr lang="ru-RU" sz="1200" dirty="0" smtClean="0">
              <a:solidFill>
                <a:schemeClr val="bg1"/>
              </a:solidFill>
              <a:latin typeface="Times New Roman" pitchFamily="18" charset="0"/>
              <a:ea typeface="Calibri"/>
              <a:cs typeface="Times New Roman" pitchFamily="18" charset="0"/>
            </a:endParaRPr>
          </a:p>
          <a:p>
            <a:pPr lvl="0">
              <a:lnSpc>
                <a:spcPct val="114000"/>
              </a:lnSpc>
              <a:spcAft>
                <a:spcPts val="0"/>
              </a:spcAft>
              <a:buFont typeface="+mj-lt"/>
              <a:buAutoNum type="arabicPeriod" startAt="10"/>
              <a:tabLst>
                <a:tab pos="622300" algn="l"/>
              </a:tabLst>
            </a:pPr>
            <a:r>
              <a:rPr lang="ru-RU" sz="1200" dirty="0" err="1" smtClean="0">
                <a:solidFill>
                  <a:schemeClr val="bg1"/>
                </a:solidFill>
                <a:latin typeface="Times New Roman" pitchFamily="18" charset="0"/>
                <a:ea typeface="Times New Roman"/>
                <a:cs typeface="Times New Roman" pitchFamily="18" charset="0"/>
              </a:rPr>
              <a:t>Гранин</a:t>
            </a:r>
            <a:r>
              <a:rPr lang="ru-RU" sz="1200" dirty="0" smtClean="0">
                <a:solidFill>
                  <a:schemeClr val="bg1"/>
                </a:solidFill>
                <a:latin typeface="Times New Roman" pitchFamily="18" charset="0"/>
                <a:ea typeface="Times New Roman"/>
                <a:cs typeface="Times New Roman" pitchFamily="18" charset="0"/>
              </a:rPr>
              <a:t> Д. А. Священный дар : </a:t>
            </a:r>
            <a:r>
              <a:rPr lang="ru-RU" sz="1200" dirty="0" err="1" smtClean="0">
                <a:solidFill>
                  <a:schemeClr val="bg1"/>
                </a:solidFill>
                <a:latin typeface="Times New Roman" pitchFamily="18" charset="0"/>
                <a:ea typeface="Times New Roman"/>
                <a:cs typeface="Times New Roman" pitchFamily="18" charset="0"/>
              </a:rPr>
              <a:t>избр</a:t>
            </a:r>
            <a:r>
              <a:rPr lang="ru-RU" sz="1200" dirty="0" smtClean="0">
                <a:solidFill>
                  <a:schemeClr val="bg1"/>
                </a:solidFill>
                <a:latin typeface="Times New Roman" pitchFamily="18" charset="0"/>
                <a:ea typeface="Times New Roman"/>
                <a:cs typeface="Times New Roman" pitchFamily="18" charset="0"/>
              </a:rPr>
              <a:t>. произведения / Д. А. </a:t>
            </a:r>
            <a:r>
              <a:rPr lang="ru-RU" sz="1200" dirty="0" err="1" smtClean="0">
                <a:solidFill>
                  <a:schemeClr val="bg1"/>
                </a:solidFill>
                <a:latin typeface="Times New Roman" pitchFamily="18" charset="0"/>
                <a:ea typeface="Times New Roman"/>
                <a:cs typeface="Times New Roman" pitchFamily="18" charset="0"/>
              </a:rPr>
              <a:t>Гранин</a:t>
            </a:r>
            <a:r>
              <a:rPr lang="ru-RU" sz="1200" dirty="0" smtClean="0">
                <a:solidFill>
                  <a:schemeClr val="bg1"/>
                </a:solidFill>
                <a:latin typeface="Times New Roman" pitchFamily="18" charset="0"/>
                <a:ea typeface="Times New Roman"/>
                <a:cs typeface="Times New Roman" pitchFamily="18" charset="0"/>
              </a:rPr>
              <a:t>. - Санкт-Петербург : </a:t>
            </a:r>
            <a:r>
              <a:rPr lang="ru-RU" sz="1200" dirty="0" err="1" smtClean="0">
                <a:solidFill>
                  <a:schemeClr val="bg1"/>
                </a:solidFill>
                <a:latin typeface="Times New Roman" pitchFamily="18" charset="0"/>
                <a:ea typeface="Times New Roman"/>
                <a:cs typeface="Times New Roman" pitchFamily="18" charset="0"/>
              </a:rPr>
              <a:t>Междунар</a:t>
            </a:r>
            <a:r>
              <a:rPr lang="ru-RU" sz="1200" dirty="0" smtClean="0">
                <a:solidFill>
                  <a:schemeClr val="bg1"/>
                </a:solidFill>
                <a:latin typeface="Times New Roman" pitchFamily="18" charset="0"/>
                <a:ea typeface="Times New Roman"/>
                <a:cs typeface="Times New Roman" pitchFamily="18" charset="0"/>
              </a:rPr>
              <a:t>. </a:t>
            </a:r>
            <a:r>
              <a:rPr lang="ru-RU" sz="1200" dirty="0" err="1" smtClean="0">
                <a:solidFill>
                  <a:schemeClr val="bg1"/>
                </a:solidFill>
                <a:latin typeface="Times New Roman" pitchFamily="18" charset="0"/>
                <a:ea typeface="Times New Roman"/>
                <a:cs typeface="Times New Roman" pitchFamily="18" charset="0"/>
              </a:rPr>
              <a:t>ассоц</a:t>
            </a:r>
            <a:r>
              <a:rPr lang="ru-RU" sz="1200" dirty="0" smtClean="0">
                <a:solidFill>
                  <a:schemeClr val="bg1"/>
                </a:solidFill>
                <a:latin typeface="Times New Roman" pitchFamily="18" charset="0"/>
                <a:ea typeface="Times New Roman"/>
                <a:cs typeface="Times New Roman" pitchFamily="18" charset="0"/>
              </a:rPr>
              <a:t>. «Рус. Культура» ; </a:t>
            </a:r>
            <a:r>
              <a:rPr lang="ru-RU" sz="1200" dirty="0" err="1" smtClean="0">
                <a:solidFill>
                  <a:schemeClr val="bg1"/>
                </a:solidFill>
                <a:latin typeface="Times New Roman" pitchFamily="18" charset="0"/>
                <a:ea typeface="Times New Roman"/>
                <a:cs typeface="Times New Roman" pitchFamily="18" charset="0"/>
              </a:rPr>
              <a:t>Алетейя</a:t>
            </a:r>
            <a:r>
              <a:rPr lang="ru-RU" sz="1200" dirty="0" smtClean="0">
                <a:solidFill>
                  <a:schemeClr val="bg1"/>
                </a:solidFill>
                <a:latin typeface="Times New Roman" pitchFamily="18" charset="0"/>
                <a:ea typeface="Times New Roman"/>
                <a:cs typeface="Times New Roman" pitchFamily="18" charset="0"/>
              </a:rPr>
              <a:t>, 2007. - 461 с. - (Издательский проект «Русский </a:t>
            </a:r>
            <a:r>
              <a:rPr lang="ru-RU" sz="1200" dirty="0" err="1" smtClean="0">
                <a:solidFill>
                  <a:schemeClr val="bg1"/>
                </a:solidFill>
                <a:latin typeface="Times New Roman" pitchFamily="18" charset="0"/>
                <a:ea typeface="Times New Roman"/>
                <a:cs typeface="Times New Roman" pitchFamily="18" charset="0"/>
              </a:rPr>
              <a:t>мiръ</a:t>
            </a:r>
            <a:r>
              <a:rPr lang="ru-RU" sz="1200" dirty="0" smtClean="0">
                <a:solidFill>
                  <a:schemeClr val="bg1"/>
                </a:solidFill>
                <a:latin typeface="Times New Roman" pitchFamily="18" charset="0"/>
                <a:ea typeface="Times New Roman"/>
                <a:cs typeface="Times New Roman" pitchFamily="18" charset="0"/>
              </a:rPr>
              <a:t>»).</a:t>
            </a:r>
            <a:endParaRPr lang="ru-RU" sz="1200" dirty="0" smtClean="0">
              <a:solidFill>
                <a:schemeClr val="bg1"/>
              </a:solidFill>
              <a:latin typeface="Times New Roman" pitchFamily="18" charset="0"/>
              <a:ea typeface="Calibri"/>
              <a:cs typeface="Times New Roman" pitchFamily="18" charset="0"/>
            </a:endParaRPr>
          </a:p>
          <a:p>
            <a:pPr lvl="0">
              <a:lnSpc>
                <a:spcPct val="114000"/>
              </a:lnSpc>
              <a:spcAft>
                <a:spcPts val="0"/>
              </a:spcAft>
              <a:buFont typeface="+mj-lt"/>
              <a:buAutoNum type="arabicPeriod" startAt="10"/>
              <a:tabLst>
                <a:tab pos="622300" algn="l"/>
              </a:tabLst>
            </a:pPr>
            <a:r>
              <a:rPr lang="ru-RU" sz="1200" dirty="0" err="1" smtClean="0">
                <a:solidFill>
                  <a:schemeClr val="bg1"/>
                </a:solidFill>
                <a:latin typeface="Times New Roman" pitchFamily="18" charset="0"/>
                <a:ea typeface="Times New Roman"/>
                <a:cs typeface="Times New Roman" pitchFamily="18" charset="0"/>
              </a:rPr>
              <a:t>Гранин</a:t>
            </a:r>
            <a:r>
              <a:rPr lang="ru-RU" sz="1200" dirty="0" smtClean="0">
                <a:solidFill>
                  <a:schemeClr val="bg1"/>
                </a:solidFill>
                <a:latin typeface="Times New Roman" pitchFamily="18" charset="0"/>
                <a:ea typeface="Times New Roman"/>
                <a:cs typeface="Times New Roman" pitchFamily="18" charset="0"/>
              </a:rPr>
              <a:t> Д. А. Тайный знак Петербурга / Д. А. Гранин ; ред. Т.</a:t>
            </a:r>
            <a:r>
              <a:rPr lang="en-US" sz="1200" dirty="0" smtClean="0">
                <a:solidFill>
                  <a:schemeClr val="bg1"/>
                </a:solidFill>
                <a:latin typeface="Times New Roman" pitchFamily="18" charset="0"/>
                <a:ea typeface="Times New Roman"/>
                <a:cs typeface="Times New Roman" pitchFamily="18" charset="0"/>
              </a:rPr>
              <a:t> </a:t>
            </a:r>
            <a:r>
              <a:rPr lang="ru-RU" sz="1200" dirty="0" smtClean="0">
                <a:solidFill>
                  <a:schemeClr val="bg1"/>
                </a:solidFill>
                <a:latin typeface="Times New Roman" pitchFamily="18" charset="0"/>
                <a:ea typeface="Times New Roman"/>
                <a:cs typeface="Times New Roman" pitchFamily="18" charset="0"/>
              </a:rPr>
              <a:t>Шмакова ; </a:t>
            </a:r>
            <a:r>
              <a:rPr lang="ru-RU" sz="1200" dirty="0" err="1">
                <a:solidFill>
                  <a:schemeClr val="bg1"/>
                </a:solidFill>
                <a:latin typeface="Times New Roman" pitchFamily="18" charset="0"/>
                <a:ea typeface="Times New Roman"/>
                <a:cs typeface="Times New Roman" pitchFamily="18" charset="0"/>
              </a:rPr>
              <a:t>х</a:t>
            </a:r>
            <a:r>
              <a:rPr lang="ru-RU" sz="1200" dirty="0" err="1" smtClean="0">
                <a:solidFill>
                  <a:schemeClr val="bg1"/>
                </a:solidFill>
                <a:latin typeface="Times New Roman" pitchFamily="18" charset="0"/>
                <a:ea typeface="Times New Roman"/>
                <a:cs typeface="Times New Roman" pitchFamily="18" charset="0"/>
              </a:rPr>
              <a:t>удож</a:t>
            </a:r>
            <a:r>
              <a:rPr lang="ru-RU" sz="1200" dirty="0" smtClean="0">
                <a:solidFill>
                  <a:schemeClr val="bg1"/>
                </a:solidFill>
                <a:latin typeface="Times New Roman" pitchFamily="18" charset="0"/>
                <a:ea typeface="Times New Roman"/>
                <a:cs typeface="Times New Roman" pitchFamily="18" charset="0"/>
              </a:rPr>
              <a:t>. И.Зарубина. - </a:t>
            </a:r>
            <a:r>
              <a:rPr lang="ru-RU" sz="1200" dirty="0">
                <a:solidFill>
                  <a:schemeClr val="bg1"/>
                </a:solidFill>
                <a:latin typeface="Times New Roman" pitchFamily="18" charset="0"/>
                <a:ea typeface="Times New Roman"/>
                <a:cs typeface="Times New Roman" pitchFamily="18" charset="0"/>
              </a:rPr>
              <a:t>Санкт-Петербург </a:t>
            </a:r>
            <a:r>
              <a:rPr lang="ru-RU" sz="1200" dirty="0" smtClean="0">
                <a:solidFill>
                  <a:schemeClr val="bg1"/>
                </a:solidFill>
                <a:latin typeface="Times New Roman" pitchFamily="18" charset="0"/>
                <a:ea typeface="Times New Roman"/>
                <a:cs typeface="Times New Roman" pitchFamily="18" charset="0"/>
              </a:rPr>
              <a:t>: </a:t>
            </a:r>
            <a:r>
              <a:rPr lang="ru-RU" sz="1200" dirty="0" err="1" smtClean="0">
                <a:solidFill>
                  <a:schemeClr val="bg1"/>
                </a:solidFill>
                <a:latin typeface="Times New Roman" pitchFamily="18" charset="0"/>
                <a:ea typeface="Times New Roman"/>
                <a:cs typeface="Times New Roman" pitchFamily="18" charset="0"/>
              </a:rPr>
              <a:t>Logos</a:t>
            </a:r>
            <a:r>
              <a:rPr lang="ru-RU" sz="1200" dirty="0" smtClean="0">
                <a:solidFill>
                  <a:schemeClr val="bg1"/>
                </a:solidFill>
                <a:latin typeface="Times New Roman" pitchFamily="18" charset="0"/>
                <a:ea typeface="Times New Roman"/>
                <a:cs typeface="Times New Roman" pitchFamily="18" charset="0"/>
              </a:rPr>
              <a:t>, 2000 (ГИПП Искусство России). - 602 с. - (Знаменитые петербуржцы о городе и людях).</a:t>
            </a:r>
            <a:endParaRPr lang="ru-RU" sz="1200" dirty="0" smtClean="0">
              <a:solidFill>
                <a:schemeClr val="bg1"/>
              </a:solidFill>
              <a:latin typeface="Times New Roman" pitchFamily="18" charset="0"/>
              <a:ea typeface="Calibri"/>
              <a:cs typeface="Times New Roman" pitchFamily="18" charset="0"/>
            </a:endParaRPr>
          </a:p>
          <a:p>
            <a:pPr lvl="0">
              <a:lnSpc>
                <a:spcPct val="114000"/>
              </a:lnSpc>
              <a:spcAft>
                <a:spcPts val="0"/>
              </a:spcAft>
              <a:buFont typeface="+mj-lt"/>
              <a:buAutoNum type="arabicPeriod" startAt="10"/>
              <a:tabLst>
                <a:tab pos="622300" algn="l"/>
              </a:tabLst>
            </a:pPr>
            <a:r>
              <a:rPr lang="ru-RU" sz="1200" dirty="0" err="1" smtClean="0">
                <a:solidFill>
                  <a:schemeClr val="bg1"/>
                </a:solidFill>
                <a:latin typeface="Times New Roman" pitchFamily="18" charset="0"/>
                <a:ea typeface="Times New Roman"/>
                <a:cs typeface="Times New Roman" pitchFamily="18" charset="0"/>
              </a:rPr>
              <a:t>Гранин</a:t>
            </a:r>
            <a:r>
              <a:rPr lang="ru-RU" sz="1200" dirty="0" smtClean="0">
                <a:solidFill>
                  <a:schemeClr val="bg1"/>
                </a:solidFill>
                <a:latin typeface="Times New Roman" pitchFamily="18" charset="0"/>
                <a:ea typeface="Times New Roman"/>
                <a:cs typeface="Times New Roman" pitchFamily="18" charset="0"/>
              </a:rPr>
              <a:t> Д. А. Чудеса любви : рассказы и повести / Д. А. </a:t>
            </a:r>
            <a:r>
              <a:rPr lang="ru-RU" sz="1200" dirty="0" err="1" smtClean="0">
                <a:solidFill>
                  <a:schemeClr val="bg1"/>
                </a:solidFill>
                <a:latin typeface="Times New Roman" pitchFamily="18" charset="0"/>
                <a:ea typeface="Times New Roman"/>
                <a:cs typeface="Times New Roman" pitchFamily="18" charset="0"/>
              </a:rPr>
              <a:t>Гранин</a:t>
            </a:r>
            <a:r>
              <a:rPr lang="ru-RU" sz="1200" dirty="0" smtClean="0">
                <a:solidFill>
                  <a:schemeClr val="bg1"/>
                </a:solidFill>
                <a:latin typeface="Times New Roman" pitchFamily="18" charset="0"/>
                <a:ea typeface="Times New Roman"/>
                <a:cs typeface="Times New Roman" pitchFamily="18" charset="0"/>
              </a:rPr>
              <a:t>. - </a:t>
            </a:r>
            <a:r>
              <a:rPr lang="ru-RU" sz="1200" dirty="0">
                <a:solidFill>
                  <a:schemeClr val="bg1"/>
                </a:solidFill>
                <a:latin typeface="Times New Roman" pitchFamily="18" charset="0"/>
                <a:ea typeface="Times New Roman"/>
                <a:cs typeface="Times New Roman" pitchFamily="18" charset="0"/>
              </a:rPr>
              <a:t>Санкт-Петербург</a:t>
            </a:r>
            <a:r>
              <a:rPr lang="ru-RU" sz="1200" dirty="0" smtClean="0">
                <a:solidFill>
                  <a:schemeClr val="bg1"/>
                </a:solidFill>
                <a:latin typeface="Times New Roman" pitchFamily="18" charset="0"/>
                <a:ea typeface="Times New Roman"/>
                <a:cs typeface="Times New Roman" pitchFamily="18" charset="0"/>
              </a:rPr>
              <a:t> : Журн. «Нева», 2000. - 317 c.</a:t>
            </a:r>
            <a:endParaRPr lang="ru-RU" sz="1200" dirty="0" smtClean="0">
              <a:solidFill>
                <a:schemeClr val="bg1"/>
              </a:solidFill>
              <a:latin typeface="Times New Roman" pitchFamily="18" charset="0"/>
              <a:ea typeface="Calibri"/>
              <a:cs typeface="Times New Roman" pitchFamily="18" charset="0"/>
            </a:endParaRPr>
          </a:p>
          <a:p>
            <a:pPr lvl="0">
              <a:lnSpc>
                <a:spcPct val="114000"/>
              </a:lnSpc>
              <a:spcAft>
                <a:spcPts val="1000"/>
              </a:spcAft>
              <a:buFont typeface="+mj-lt"/>
              <a:buAutoNum type="arabicPeriod" startAt="10"/>
            </a:pPr>
            <a:r>
              <a:rPr lang="ru-RU" sz="1200" dirty="0" smtClean="0">
                <a:solidFill>
                  <a:schemeClr val="bg1"/>
                </a:solidFill>
                <a:latin typeface="Times New Roman" pitchFamily="18" charset="0"/>
                <a:ea typeface="Times New Roman"/>
                <a:cs typeface="Times New Roman" pitchFamily="18" charset="0"/>
              </a:rPr>
              <a:t>Гранин Д. А. Собственное мнение : [сборник] / Д. А. Гранин. - Москва : Абрис. - 2018. - 317 с. - </a:t>
            </a:r>
            <a:r>
              <a:rPr lang="en-US" sz="1200" dirty="0" smtClean="0">
                <a:solidFill>
                  <a:schemeClr val="bg1"/>
                </a:solidFill>
                <a:latin typeface="Times New Roman" pitchFamily="18" charset="0"/>
                <a:ea typeface="Times New Roman"/>
                <a:cs typeface="Times New Roman" pitchFamily="18" charset="0"/>
              </a:rPr>
              <a:t>(</a:t>
            </a:r>
            <a:r>
              <a:rPr lang="ru-RU" sz="1200" dirty="0" smtClean="0">
                <a:solidFill>
                  <a:schemeClr val="bg1"/>
                </a:solidFill>
                <a:latin typeface="Times New Roman" pitchFamily="18" charset="0"/>
                <a:ea typeface="Times New Roman"/>
                <a:cs typeface="Times New Roman" pitchFamily="18" charset="0"/>
              </a:rPr>
              <a:t>Актуальная проза</a:t>
            </a:r>
            <a:r>
              <a:rPr lang="en-US" sz="1200" dirty="0" smtClean="0">
                <a:solidFill>
                  <a:schemeClr val="bg1"/>
                </a:solidFill>
                <a:latin typeface="Times New Roman" pitchFamily="18" charset="0"/>
                <a:ea typeface="Times New Roman"/>
                <a:cs typeface="Times New Roman" pitchFamily="18" charset="0"/>
              </a:rPr>
              <a:t>)</a:t>
            </a:r>
            <a:r>
              <a:rPr lang="ru-RU" sz="1200" dirty="0" smtClean="0">
                <a:solidFill>
                  <a:schemeClr val="bg1"/>
                </a:solidFill>
                <a:latin typeface="Times New Roman" pitchFamily="18" charset="0"/>
                <a:ea typeface="Times New Roman"/>
                <a:cs typeface="Times New Roman" pitchFamily="18" charset="0"/>
              </a:rPr>
              <a:t>.</a:t>
            </a:r>
            <a:endParaRPr lang="ru-RU" sz="1200" dirty="0" smtClean="0">
              <a:solidFill>
                <a:schemeClr val="bg1"/>
              </a:solidFill>
              <a:latin typeface="Times New Roman" pitchFamily="18" charset="0"/>
              <a:ea typeface="Calibri"/>
              <a:cs typeface="Times New Roman" pitchFamily="18" charset="0"/>
            </a:endParaRPr>
          </a:p>
          <a:p>
            <a:pPr lvl="0">
              <a:lnSpc>
                <a:spcPct val="114000"/>
              </a:lnSpc>
              <a:spcAft>
                <a:spcPts val="1000"/>
              </a:spcAft>
              <a:buFont typeface="+mj-lt"/>
              <a:buAutoNum type="arabicPeriod" startAt="10"/>
            </a:pPr>
            <a:r>
              <a:rPr lang="ru-RU" sz="1200" dirty="0" err="1" smtClean="0">
                <a:solidFill>
                  <a:schemeClr val="bg1"/>
                </a:solidFill>
                <a:latin typeface="Times New Roman" pitchFamily="18" charset="0"/>
                <a:ea typeface="Times New Roman"/>
                <a:cs typeface="Times New Roman" pitchFamily="18" charset="0"/>
              </a:rPr>
              <a:t>Гранин</a:t>
            </a:r>
            <a:r>
              <a:rPr lang="ru-RU" sz="1200" dirty="0" smtClean="0">
                <a:solidFill>
                  <a:schemeClr val="bg1"/>
                </a:solidFill>
                <a:latin typeface="Times New Roman" pitchFamily="18" charset="0"/>
                <a:ea typeface="Times New Roman"/>
                <a:cs typeface="Times New Roman" pitchFamily="18" charset="0"/>
              </a:rPr>
              <a:t> Д. А. Человек не отсюда / Д. А. </a:t>
            </a:r>
            <a:r>
              <a:rPr lang="ru-RU" sz="1200" dirty="0" err="1" smtClean="0">
                <a:solidFill>
                  <a:schemeClr val="bg1"/>
                </a:solidFill>
                <a:latin typeface="Times New Roman" pitchFamily="18" charset="0"/>
                <a:ea typeface="Times New Roman"/>
                <a:cs typeface="Times New Roman" pitchFamily="18" charset="0"/>
              </a:rPr>
              <a:t>Гранин</a:t>
            </a:r>
            <a:r>
              <a:rPr lang="ru-RU" sz="1200" dirty="0" smtClean="0">
                <a:solidFill>
                  <a:schemeClr val="bg1"/>
                </a:solidFill>
                <a:latin typeface="Times New Roman" pitchFamily="18" charset="0"/>
                <a:ea typeface="Times New Roman"/>
                <a:cs typeface="Times New Roman" pitchFamily="18" charset="0"/>
              </a:rPr>
              <a:t>. - Санкт-Петербург : </a:t>
            </a:r>
            <a:r>
              <a:rPr lang="ru-RU" sz="1200" dirty="0" err="1" smtClean="0">
                <a:solidFill>
                  <a:schemeClr val="bg1"/>
                </a:solidFill>
                <a:latin typeface="Times New Roman" pitchFamily="18" charset="0"/>
                <a:ea typeface="Times New Roman"/>
                <a:cs typeface="Times New Roman" pitchFamily="18" charset="0"/>
              </a:rPr>
              <a:t>Лениздат</a:t>
            </a:r>
            <a:r>
              <a:rPr lang="ru-RU" sz="1200" dirty="0" smtClean="0">
                <a:solidFill>
                  <a:schemeClr val="bg1"/>
                </a:solidFill>
                <a:latin typeface="Times New Roman" pitchFamily="18" charset="0"/>
                <a:ea typeface="Times New Roman"/>
                <a:cs typeface="Times New Roman" pitchFamily="18" charset="0"/>
              </a:rPr>
              <a:t>. - 2014. - 318 с.</a:t>
            </a:r>
            <a:endParaRPr lang="ru-RU" sz="1200" dirty="0" smtClean="0">
              <a:solidFill>
                <a:schemeClr val="bg1"/>
              </a:solidFill>
              <a:latin typeface="Times New Roman" pitchFamily="18" charset="0"/>
              <a:ea typeface="Calibri"/>
              <a:cs typeface="Times New Roman" pitchFamily="18" charset="0"/>
            </a:endParaRPr>
          </a:p>
          <a:p>
            <a:pPr lvl="0">
              <a:lnSpc>
                <a:spcPct val="114000"/>
              </a:lnSpc>
              <a:spcAft>
                <a:spcPts val="1000"/>
              </a:spcAft>
              <a:buFont typeface="+mj-lt"/>
              <a:buAutoNum type="arabicPeriod" startAt="10"/>
            </a:pPr>
            <a:r>
              <a:rPr lang="ru-RU" sz="1200" dirty="0" smtClean="0">
                <a:solidFill>
                  <a:schemeClr val="bg1"/>
                </a:solidFill>
                <a:latin typeface="Times New Roman" pitchFamily="18" charset="0"/>
                <a:ea typeface="Times New Roman"/>
                <a:cs typeface="Times New Roman" pitchFamily="18" charset="0"/>
              </a:rPr>
              <a:t>Гранин, Д. А. Эта странная жизнь / Д. А. </a:t>
            </a:r>
            <a:r>
              <a:rPr lang="ru-RU" sz="1200" dirty="0" err="1" smtClean="0">
                <a:solidFill>
                  <a:schemeClr val="bg1"/>
                </a:solidFill>
                <a:latin typeface="Times New Roman" pitchFamily="18" charset="0"/>
                <a:ea typeface="Times New Roman"/>
                <a:cs typeface="Times New Roman" pitchFamily="18" charset="0"/>
              </a:rPr>
              <a:t>Гранин</a:t>
            </a:r>
            <a:r>
              <a:rPr lang="ru-RU" sz="1200" dirty="0" smtClean="0">
                <a:solidFill>
                  <a:schemeClr val="bg1"/>
                </a:solidFill>
                <a:latin typeface="Times New Roman" pitchFamily="18" charset="0"/>
                <a:ea typeface="Times New Roman"/>
                <a:cs typeface="Times New Roman" pitchFamily="18" charset="0"/>
              </a:rPr>
              <a:t>. - Москва : Манн, Иванов и Фербер. - 2013. - 175 с.</a:t>
            </a:r>
            <a:endParaRPr lang="ru-RU" sz="1200" dirty="0">
              <a:solidFill>
                <a:schemeClr val="bg1"/>
              </a:solidFill>
              <a:latin typeface="Times New Roman" pitchFamily="18" charset="0"/>
              <a:ea typeface="Calibri"/>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65143" y="115888"/>
            <a:ext cx="8813106" cy="6626225"/>
          </a:xfrm>
          <a:prstGeom prst="rect">
            <a:avLst/>
          </a:prstGeom>
          <a:solidFill>
            <a:srgbClr val="0045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rgbClr val="004555"/>
              </a:solidFill>
            </a:endParaRPr>
          </a:p>
        </p:txBody>
      </p:sp>
      <p:sp>
        <p:nvSpPr>
          <p:cNvPr id="5" name="Прямоугольник 4"/>
          <p:cNvSpPr/>
          <p:nvPr/>
        </p:nvSpPr>
        <p:spPr>
          <a:xfrm>
            <a:off x="673688" y="260648"/>
            <a:ext cx="7817192" cy="6107031"/>
          </a:xfrm>
          <a:prstGeom prst="rect">
            <a:avLst/>
          </a:prstGeom>
          <a:solidFill>
            <a:srgbClr val="925C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chemeClr val="accent5">
                  <a:lumMod val="60000"/>
                  <a:lumOff val="40000"/>
                </a:schemeClr>
              </a:solidFill>
            </a:endParaRPr>
          </a:p>
        </p:txBody>
      </p:sp>
      <p:sp>
        <p:nvSpPr>
          <p:cNvPr id="8" name="Прямоугольник 7"/>
          <p:cNvSpPr/>
          <p:nvPr/>
        </p:nvSpPr>
        <p:spPr>
          <a:xfrm>
            <a:off x="0" y="110374"/>
            <a:ext cx="9143999" cy="1339577"/>
          </a:xfrm>
          <a:prstGeom prst="rect">
            <a:avLst/>
          </a:prstGeom>
          <a:solidFill>
            <a:srgbClr val="5C1F04">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3" name="TextBox 2"/>
          <p:cNvSpPr txBox="1"/>
          <p:nvPr/>
        </p:nvSpPr>
        <p:spPr>
          <a:xfrm>
            <a:off x="957952" y="721153"/>
            <a:ext cx="7142439" cy="446276"/>
          </a:xfrm>
          <a:prstGeom prst="rect">
            <a:avLst/>
          </a:prstGeom>
          <a:noFill/>
          <a:effectLst>
            <a:outerShdw blurRad="50800" dist="38100" dir="5400000" algn="t" rotWithShape="0">
              <a:prstClr val="black">
                <a:alpha val="40000"/>
              </a:prstClr>
            </a:outerShdw>
          </a:effectLst>
        </p:spPr>
        <p:txBody>
          <a:bodyPr wrap="square" rtlCol="0">
            <a:spAutoFit/>
          </a:bodyPr>
          <a:lstStyle/>
          <a:p>
            <a:r>
              <a:rPr lang="ru-RU" sz="2300" dirty="0" smtClean="0">
                <a:solidFill>
                  <a:schemeClr val="bg2">
                    <a:lumMod val="90000"/>
                  </a:schemeClr>
                </a:solidFill>
                <a:latin typeface="Times New Roman" panose="02020603050405020304" pitchFamily="18" charset="0"/>
                <a:cs typeface="Times New Roman" panose="02020603050405020304" pitchFamily="18" charset="0"/>
              </a:rPr>
              <a:t>Дальневосточная государственная научная библиотека</a:t>
            </a:r>
            <a:endParaRPr lang="ru-RU" sz="2300" dirty="0">
              <a:solidFill>
                <a:schemeClr val="bg2">
                  <a:lumMod val="90000"/>
                </a:schemeClr>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691680" y="251796"/>
            <a:ext cx="6984775" cy="446276"/>
          </a:xfrm>
          <a:prstGeom prst="rect">
            <a:avLst/>
          </a:prstGeom>
          <a:noFill/>
          <a:effectLst>
            <a:outerShdw blurRad="50800" dist="38100" dir="5400000" algn="t" rotWithShape="0">
              <a:prstClr val="black">
                <a:alpha val="40000"/>
              </a:prstClr>
            </a:outerShdw>
          </a:effectLst>
        </p:spPr>
        <p:txBody>
          <a:bodyPr wrap="square" rtlCol="0">
            <a:spAutoFit/>
          </a:bodyPr>
          <a:lstStyle/>
          <a:p>
            <a:r>
              <a:rPr lang="ru-RU" sz="2300" dirty="0" smtClean="0">
                <a:solidFill>
                  <a:schemeClr val="bg2">
                    <a:lumMod val="90000"/>
                  </a:schemeClr>
                </a:solidFill>
                <a:latin typeface="Times New Roman" panose="02020603050405020304" pitchFamily="18" charset="0"/>
                <a:cs typeface="Times New Roman" panose="02020603050405020304" pitchFamily="18" charset="0"/>
              </a:rPr>
              <a:t>Министерство культуры Хабаровского края</a:t>
            </a:r>
            <a:endParaRPr lang="ru-RU" sz="2300" dirty="0">
              <a:solidFill>
                <a:schemeClr val="bg2">
                  <a:lumMod val="90000"/>
                </a:schemeClr>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1088320" y="1556792"/>
            <a:ext cx="6984775" cy="769441"/>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sz="2200" dirty="0" smtClean="0">
                <a:solidFill>
                  <a:srgbClr val="FFC000"/>
                </a:solidFill>
                <a:latin typeface="Times New Roman" panose="02020603050405020304" pitchFamily="18" charset="0"/>
                <a:cs typeface="Times New Roman" panose="02020603050405020304" pitchFamily="18" charset="0"/>
              </a:rPr>
              <a:t>https://</a:t>
            </a:r>
            <a:r>
              <a:rPr lang="en-US" sz="2200" dirty="0" smtClean="0">
                <a:solidFill>
                  <a:srgbClr val="FFC000"/>
                </a:solidFill>
                <a:latin typeface="Times New Roman" panose="02020603050405020304" pitchFamily="18" charset="0"/>
                <a:cs typeface="Times New Roman" panose="02020603050405020304" pitchFamily="18" charset="0"/>
              </a:rPr>
              <a:t>www.fessl.ru</a:t>
            </a:r>
            <a:endParaRPr lang="ru-RU" sz="2200" dirty="0" smtClean="0">
              <a:solidFill>
                <a:srgbClr val="FFC000"/>
              </a:solidFill>
              <a:latin typeface="Times New Roman" panose="02020603050405020304" pitchFamily="18" charset="0"/>
              <a:cs typeface="Times New Roman" panose="02020603050405020304" pitchFamily="18" charset="0"/>
            </a:endParaRPr>
          </a:p>
          <a:p>
            <a:endParaRPr lang="ru-RU" sz="2200" dirty="0">
              <a:solidFill>
                <a:schemeClr val="bg2">
                  <a:lumMod val="90000"/>
                </a:schemeClr>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1088320" y="2083495"/>
            <a:ext cx="6984775" cy="769441"/>
          </a:xfrm>
          <a:prstGeom prst="rect">
            <a:avLst/>
          </a:prstGeom>
          <a:noFill/>
          <a:effectLst>
            <a:outerShdw blurRad="50800" dist="38100" dir="5400000" algn="t" rotWithShape="0">
              <a:prstClr val="black">
                <a:alpha val="40000"/>
              </a:prstClr>
            </a:outerShdw>
          </a:effectLst>
        </p:spPr>
        <p:txBody>
          <a:bodyPr wrap="square" rtlCol="0">
            <a:spAutoFit/>
          </a:bodyPr>
          <a:lstStyle/>
          <a:p>
            <a:r>
              <a:rPr lang="ru-RU" sz="2200" dirty="0" smtClean="0">
                <a:solidFill>
                  <a:schemeClr val="bg2">
                    <a:lumMod val="90000"/>
                  </a:schemeClr>
                </a:solidFill>
                <a:latin typeface="Times New Roman" panose="02020603050405020304" pitchFamily="18" charset="0"/>
                <a:cs typeface="Times New Roman" panose="02020603050405020304" pitchFamily="18" charset="0"/>
              </a:rPr>
              <a:t>Адрес библиотеки: 680000, г. Хабаровск, ул. Муравьёва-Амурского, д. 1/72; телефон (4212) 32-72-20</a:t>
            </a:r>
            <a:endParaRPr lang="ru-RU" sz="2200" dirty="0">
              <a:solidFill>
                <a:schemeClr val="bg2">
                  <a:lumMod val="90000"/>
                </a:schemeClr>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1057256" y="3032373"/>
            <a:ext cx="6984775" cy="1692771"/>
          </a:xfrm>
          <a:prstGeom prst="rect">
            <a:avLst/>
          </a:prstGeom>
          <a:noFill/>
          <a:effectLst>
            <a:outerShdw blurRad="50800" dist="38100" dir="5400000" algn="t" rotWithShape="0">
              <a:prstClr val="black">
                <a:alpha val="40000"/>
              </a:prstClr>
            </a:outerShdw>
          </a:effectLst>
        </p:spPr>
        <p:txBody>
          <a:bodyPr wrap="square" rtlCol="0">
            <a:spAutoFit/>
          </a:bodyPr>
          <a:lstStyle/>
          <a:p>
            <a:r>
              <a:rPr lang="ru-RU" sz="2200" dirty="0" smtClean="0">
                <a:solidFill>
                  <a:schemeClr val="bg2">
                    <a:lumMod val="90000"/>
                  </a:schemeClr>
                </a:solidFill>
                <a:latin typeface="Times New Roman" panose="02020603050405020304" pitchFamily="18" charset="0"/>
                <a:cs typeface="Times New Roman" panose="02020603050405020304" pitchFamily="18" charset="0"/>
              </a:rPr>
              <a:t>Автор-составитель: Лада Максимовна </a:t>
            </a:r>
            <a:r>
              <a:rPr lang="ru-RU" sz="2200" dirty="0" err="1" smtClean="0">
                <a:solidFill>
                  <a:schemeClr val="bg2">
                    <a:lumMod val="90000"/>
                  </a:schemeClr>
                </a:solidFill>
                <a:latin typeface="Times New Roman" panose="02020603050405020304" pitchFamily="18" charset="0"/>
                <a:cs typeface="Times New Roman" panose="02020603050405020304" pitchFamily="18" charset="0"/>
              </a:rPr>
              <a:t>Тимкова</a:t>
            </a:r>
            <a:r>
              <a:rPr lang="ru-RU" sz="2200" dirty="0" smtClean="0">
                <a:solidFill>
                  <a:schemeClr val="bg2">
                    <a:lumMod val="90000"/>
                  </a:schemeClr>
                </a:solidFill>
                <a:latin typeface="Times New Roman" panose="02020603050405020304" pitchFamily="18" charset="0"/>
                <a:cs typeface="Times New Roman" panose="02020603050405020304" pitchFamily="18" charset="0"/>
              </a:rPr>
              <a:t>, </a:t>
            </a:r>
            <a:r>
              <a:rPr lang="ru-RU" sz="2000" dirty="0" smtClean="0">
                <a:solidFill>
                  <a:schemeClr val="bg2">
                    <a:lumMod val="90000"/>
                  </a:schemeClr>
                </a:solidFill>
                <a:latin typeface="Times New Roman" panose="02020603050405020304" pitchFamily="18" charset="0"/>
                <a:cs typeface="Times New Roman" panose="02020603050405020304" pitchFamily="18" charset="0"/>
              </a:rPr>
              <a:t>библиограф Центра </a:t>
            </a:r>
            <a:r>
              <a:rPr lang="ru-RU" sz="2000" dirty="0">
                <a:solidFill>
                  <a:schemeClr val="bg2">
                    <a:lumMod val="90000"/>
                  </a:schemeClr>
                </a:solidFill>
                <a:latin typeface="Times New Roman" pitchFamily="18" charset="0"/>
                <a:cs typeface="Times New Roman" pitchFamily="18" charset="0"/>
              </a:rPr>
              <a:t>информационно-библиографической работы, библиографии и </a:t>
            </a:r>
            <a:r>
              <a:rPr lang="ru-RU" sz="2000" dirty="0" smtClean="0">
                <a:solidFill>
                  <a:schemeClr val="bg2">
                    <a:lumMod val="90000"/>
                  </a:schemeClr>
                </a:solidFill>
                <a:latin typeface="Times New Roman" pitchFamily="18" charset="0"/>
                <a:cs typeface="Times New Roman" pitchFamily="18" charset="0"/>
              </a:rPr>
              <a:t>краеведения (Группа </a:t>
            </a:r>
            <a:r>
              <a:rPr lang="ru-RU" sz="2000" dirty="0">
                <a:solidFill>
                  <a:schemeClr val="bg2">
                    <a:lumMod val="90000"/>
                  </a:schemeClr>
                </a:solidFill>
                <a:latin typeface="Times New Roman" pitchFamily="18" charset="0"/>
                <a:cs typeface="Times New Roman" pitchFamily="18" charset="0"/>
              </a:rPr>
              <a:t>справочного и информационного </a:t>
            </a:r>
            <a:r>
              <a:rPr lang="ru-RU" sz="2000" dirty="0" smtClean="0">
                <a:solidFill>
                  <a:schemeClr val="bg2">
                    <a:lumMod val="90000"/>
                  </a:schemeClr>
                </a:solidFill>
                <a:latin typeface="Times New Roman" pitchFamily="18" charset="0"/>
                <a:cs typeface="Times New Roman" pitchFamily="18" charset="0"/>
              </a:rPr>
              <a:t>обслуживания)</a:t>
            </a:r>
            <a:endParaRPr lang="ru-RU" sz="2000" dirty="0">
              <a:solidFill>
                <a:schemeClr val="bg2">
                  <a:lumMod val="90000"/>
                </a:schemeClr>
              </a:solidFill>
              <a:latin typeface="Times New Roman" pitchFamily="18" charset="0"/>
              <a:cs typeface="Times New Roman" pitchFamily="18" charset="0"/>
            </a:endParaRPr>
          </a:p>
          <a:p>
            <a:endParaRPr lang="ru-RU" sz="2200" dirty="0">
              <a:solidFill>
                <a:srgbClr val="DA9652"/>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1043608" y="4574738"/>
            <a:ext cx="6984775" cy="1446550"/>
          </a:xfrm>
          <a:prstGeom prst="rect">
            <a:avLst/>
          </a:prstGeom>
          <a:noFill/>
          <a:effectLst>
            <a:outerShdw blurRad="50800" dist="38100" dir="5400000" algn="t" rotWithShape="0">
              <a:prstClr val="black">
                <a:alpha val="40000"/>
              </a:prstClr>
            </a:outerShdw>
          </a:effectLst>
        </p:spPr>
        <p:txBody>
          <a:bodyPr wrap="square" rtlCol="0">
            <a:spAutoFit/>
          </a:bodyPr>
          <a:lstStyle/>
          <a:p>
            <a:r>
              <a:rPr lang="ru-RU" sz="2200" dirty="0" smtClean="0">
                <a:solidFill>
                  <a:schemeClr val="bg2">
                    <a:lumMod val="90000"/>
                  </a:schemeClr>
                </a:solidFill>
                <a:latin typeface="Times New Roman" panose="02020603050405020304" pitchFamily="18" charset="0"/>
                <a:cs typeface="Times New Roman" panose="02020603050405020304" pitchFamily="18" charset="0"/>
              </a:rPr>
              <a:t>Контактная информация для </a:t>
            </a:r>
            <a:r>
              <a:rPr lang="ru-RU" sz="2200" dirty="0" smtClean="0">
                <a:solidFill>
                  <a:schemeClr val="bg2">
                    <a:lumMod val="90000"/>
                  </a:schemeClr>
                </a:solidFill>
                <a:latin typeface="Times New Roman" panose="02020603050405020304" pitchFamily="18" charset="0"/>
                <a:cs typeface="Times New Roman" panose="02020603050405020304" pitchFamily="18" charset="0"/>
              </a:rPr>
              <a:t>обратной связи:</a:t>
            </a:r>
          </a:p>
          <a:p>
            <a:r>
              <a:rPr lang="en-US" sz="2200" dirty="0" smtClean="0">
                <a:solidFill>
                  <a:srgbClr val="FFC000"/>
                </a:solidFill>
                <a:latin typeface="Times New Roman" panose="02020603050405020304" pitchFamily="18" charset="0"/>
                <a:cs typeface="Times New Roman" panose="02020603050405020304" pitchFamily="18" charset="0"/>
              </a:rPr>
              <a:t>bibliography.dvgnb@gmail.com</a:t>
            </a:r>
          </a:p>
          <a:p>
            <a:r>
              <a:rPr lang="en-US" sz="2200" dirty="0" smtClean="0">
                <a:solidFill>
                  <a:srgbClr val="FFC000"/>
                </a:solidFill>
                <a:latin typeface="Times New Roman" panose="02020603050405020304" pitchFamily="18" charset="0"/>
                <a:cs typeface="Times New Roman" panose="02020603050405020304" pitchFamily="18" charset="0"/>
              </a:rPr>
              <a:t>may_clover@mail.ru</a:t>
            </a:r>
          </a:p>
          <a:p>
            <a:r>
              <a:rPr lang="ru-RU" sz="2200" dirty="0" smtClean="0">
                <a:solidFill>
                  <a:schemeClr val="bg2">
                    <a:lumMod val="90000"/>
                  </a:schemeClr>
                </a:solidFill>
                <a:latin typeface="Times New Roman" panose="02020603050405020304" pitchFamily="18" charset="0"/>
                <a:cs typeface="Times New Roman" panose="02020603050405020304" pitchFamily="18" charset="0"/>
              </a:rPr>
              <a:t>+79098431865</a:t>
            </a:r>
            <a:endParaRPr lang="ru-RU" sz="2200" dirty="0">
              <a:solidFill>
                <a:schemeClr val="bg2">
                  <a:lumMod val="9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2296" name="Picture 2" descr="\\192.168.2.251\fessl\fessl-sbo\рабочее_Лада\Гранин\Для наполнения\9caafe5eb5858ff10b86a08954703cb7.jpg"/>
          <p:cNvPicPr>
            <a:picLocks noChangeAspect="1" noChangeArrowheads="1"/>
          </p:cNvPicPr>
          <p:nvPr/>
        </p:nvPicPr>
        <p:blipFill>
          <a:blip r:embed="rId4" cstate="print">
            <a:extLst>
              <a:ext uri="{28A0092B-C50C-407E-A947-70E740481C1C}">
                <a14:useLocalDpi xmlns:a14="http://schemas.microsoft.com/office/drawing/2010/main" val="0"/>
              </a:ext>
            </a:extLst>
          </a:blip>
          <a:srcRect l="4579" r="6854"/>
          <a:stretch>
            <a:fillRect/>
          </a:stretch>
        </p:blipFill>
        <p:spPr bwMode="auto">
          <a:xfrm>
            <a:off x="150937" y="116632"/>
            <a:ext cx="8856984" cy="6654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141412" y="0"/>
            <a:ext cx="8866509" cy="6858000"/>
          </a:xfrm>
          <a:prstGeom prst="rect">
            <a:avLst/>
          </a:prstGeom>
          <a:solidFill>
            <a:schemeClr val="accent4">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chemeClr val="accent5">
                  <a:lumMod val="60000"/>
                  <a:lumOff val="40000"/>
                </a:schemeClr>
              </a:solidFill>
            </a:endParaRPr>
          </a:p>
        </p:txBody>
      </p:sp>
      <p:sp>
        <p:nvSpPr>
          <p:cNvPr id="17" name="Прямоугольник 16"/>
          <p:cNvSpPr/>
          <p:nvPr/>
        </p:nvSpPr>
        <p:spPr>
          <a:xfrm>
            <a:off x="4572000" y="630213"/>
            <a:ext cx="4248471" cy="6048672"/>
          </a:xfrm>
          <a:prstGeom prst="rect">
            <a:avLst/>
          </a:prstGeom>
          <a:solidFill>
            <a:srgbClr val="0045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chemeClr val="accent5">
                  <a:lumMod val="60000"/>
                  <a:lumOff val="40000"/>
                </a:schemeClr>
              </a:solidFill>
            </a:endParaRPr>
          </a:p>
        </p:txBody>
      </p:sp>
      <p:sp>
        <p:nvSpPr>
          <p:cNvPr id="11" name="Нашивка 10"/>
          <p:cNvSpPr/>
          <p:nvPr/>
        </p:nvSpPr>
        <p:spPr>
          <a:xfrm rot="10800000">
            <a:off x="394915" y="116633"/>
            <a:ext cx="8137525" cy="552450"/>
          </a:xfrm>
          <a:prstGeom prst="chevron">
            <a:avLst/>
          </a:prstGeom>
          <a:solidFill>
            <a:srgbClr val="6F26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chemeClr val="tx1"/>
              </a:solidFill>
            </a:endParaRPr>
          </a:p>
        </p:txBody>
      </p:sp>
      <p:sp>
        <p:nvSpPr>
          <p:cNvPr id="18" name="Прямоугольник 17"/>
          <p:cNvSpPr/>
          <p:nvPr/>
        </p:nvSpPr>
        <p:spPr>
          <a:xfrm>
            <a:off x="323528" y="1979315"/>
            <a:ext cx="4032448" cy="4699571"/>
          </a:xfrm>
          <a:prstGeom prst="rect">
            <a:avLst/>
          </a:prstGeom>
          <a:solidFill>
            <a:srgbClr val="0045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rgbClr val="004555"/>
              </a:solidFill>
            </a:endParaRPr>
          </a:p>
        </p:txBody>
      </p:sp>
      <p:pic>
        <p:nvPicPr>
          <p:cNvPr id="1229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06185" y="568871"/>
            <a:ext cx="2149791" cy="1434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4" name="Подзаголовок 9"/>
          <p:cNvSpPr>
            <a:spLocks noGrp="1"/>
          </p:cNvSpPr>
          <p:nvPr>
            <p:ph type="subTitle" idx="1"/>
          </p:nvPr>
        </p:nvSpPr>
        <p:spPr>
          <a:xfrm>
            <a:off x="327720" y="2166193"/>
            <a:ext cx="3976688" cy="4537075"/>
          </a:xfrm>
        </p:spPr>
        <p:txBody>
          <a:bodyPr/>
          <a:lstStyle/>
          <a:p>
            <a:pPr indent="360000" eaLnBrk="1" hangingPunct="1">
              <a:lnSpc>
                <a:spcPct val="80000"/>
              </a:lnSpc>
            </a:pPr>
            <a:r>
              <a:rPr lang="ru-RU" altLang="ru-RU" sz="1100" dirty="0" smtClean="0">
                <a:solidFill>
                  <a:schemeClr val="bg1"/>
                </a:solidFill>
              </a:rPr>
              <a:t>Даниил Александрович Гранин (псевдоним, настоящая фамилия - Герман) — советский и российский писатель, киносценарист, публицист, общественный деятель. Печатается с 1937 года, но началом своей профессиональной литературной деятельности считал первые послевоенные годы. Многие его романы стали настольными книгами нескольких читающих поколений.</a:t>
            </a:r>
          </a:p>
          <a:p>
            <a:pPr algn="ctr" eaLnBrk="1" hangingPunct="1">
              <a:lnSpc>
                <a:spcPct val="80000"/>
              </a:lnSpc>
            </a:pPr>
            <a:r>
              <a:rPr lang="ru-RU" altLang="ru-RU" sz="1200" b="1" dirty="0" smtClean="0">
                <a:solidFill>
                  <a:schemeClr val="bg1"/>
                </a:solidFill>
              </a:rPr>
              <a:t> </a:t>
            </a:r>
            <a:endParaRPr lang="ru-RU" altLang="ru-RU" sz="1200" dirty="0" smtClean="0">
              <a:solidFill>
                <a:schemeClr val="bg1"/>
              </a:solidFill>
            </a:endParaRPr>
          </a:p>
          <a:p>
            <a:pPr algn="ctr" eaLnBrk="1" hangingPunct="1">
              <a:lnSpc>
                <a:spcPct val="80000"/>
              </a:lnSpc>
            </a:pPr>
            <a:r>
              <a:rPr lang="ru-RU" altLang="ru-RU" sz="1500" b="1" dirty="0" smtClean="0">
                <a:solidFill>
                  <a:schemeClr val="accent1">
                    <a:lumMod val="60000"/>
                    <a:lumOff val="40000"/>
                  </a:schemeClr>
                </a:solidFill>
                <a:latin typeface="Times New Roman" pitchFamily="18" charset="0"/>
                <a:cs typeface="Times New Roman" pitchFamily="18" charset="0"/>
              </a:rPr>
              <a:t>Основные темы произведений: </a:t>
            </a:r>
          </a:p>
          <a:p>
            <a:pPr algn="ctr" eaLnBrk="1" hangingPunct="1">
              <a:lnSpc>
                <a:spcPct val="80000"/>
              </a:lnSpc>
            </a:pPr>
            <a:endParaRPr lang="ru-RU" altLang="ru-RU" sz="1300" dirty="0" smtClean="0">
              <a:solidFill>
                <a:schemeClr val="bg1"/>
              </a:solidFill>
              <a:latin typeface="Times New Roman" pitchFamily="18" charset="0"/>
              <a:cs typeface="Times New Roman" pitchFamily="18" charset="0"/>
            </a:endParaRPr>
          </a:p>
          <a:p>
            <a:pPr algn="ctr" eaLnBrk="1" hangingPunct="1">
              <a:lnSpc>
                <a:spcPct val="80000"/>
              </a:lnSpc>
            </a:pPr>
            <a:r>
              <a:rPr lang="ru-RU" altLang="ru-RU" sz="1300" u="sng" dirty="0" smtClean="0">
                <a:solidFill>
                  <a:srgbClr val="DA9652"/>
                </a:solidFill>
                <a:latin typeface="Times New Roman" pitchFamily="18" charset="0"/>
                <a:cs typeface="Times New Roman" pitchFamily="18" charset="0"/>
              </a:rPr>
              <a:t>Нравственные проблемы научно-технического творчества </a:t>
            </a:r>
          </a:p>
          <a:p>
            <a:pPr indent="360000" eaLnBrk="1" hangingPunct="1">
              <a:lnSpc>
                <a:spcPct val="80000"/>
              </a:lnSpc>
            </a:pPr>
            <a:r>
              <a:rPr lang="ru-RU" altLang="ru-RU" sz="1300" dirty="0">
                <a:solidFill>
                  <a:schemeClr val="bg1"/>
                </a:solidFill>
                <a:latin typeface="Times New Roman" pitchFamily="18" charset="0"/>
                <a:cs typeface="Times New Roman" pitchFamily="18" charset="0"/>
              </a:rPr>
              <a:t>Р</a:t>
            </a:r>
            <a:r>
              <a:rPr lang="ru-RU" altLang="ru-RU" sz="1300" dirty="0" smtClean="0">
                <a:solidFill>
                  <a:schemeClr val="bg1"/>
                </a:solidFill>
                <a:latin typeface="Times New Roman" pitchFamily="18" charset="0"/>
                <a:cs typeface="Times New Roman" pitchFamily="18" charset="0"/>
              </a:rPr>
              <a:t>аскрыты в романах «Искатели» (1954), «Иду на грозу» (1962), в серии художественно-документальных произведений об учёных: «Эта странная жизнь» (1974, о биологе А.А. Любищеве), «Зубр» (1987, о судьбе генетика Н.В. Тимофеева-Ресовского), повестях и очерках об академике Курчатове, других физиках и математиках. </a:t>
            </a:r>
          </a:p>
          <a:p>
            <a:pPr algn="ctr" eaLnBrk="1" hangingPunct="1">
              <a:lnSpc>
                <a:spcPct val="80000"/>
              </a:lnSpc>
            </a:pPr>
            <a:endParaRPr lang="ru-RU" altLang="ru-RU" sz="1300" dirty="0" smtClean="0">
              <a:solidFill>
                <a:schemeClr val="bg1"/>
              </a:solidFill>
              <a:latin typeface="Times New Roman" pitchFamily="18" charset="0"/>
              <a:cs typeface="Times New Roman" pitchFamily="18" charset="0"/>
            </a:endParaRPr>
          </a:p>
          <a:p>
            <a:pPr algn="ctr" eaLnBrk="1" hangingPunct="1">
              <a:lnSpc>
                <a:spcPct val="80000"/>
              </a:lnSpc>
            </a:pPr>
            <a:r>
              <a:rPr lang="ru-RU" altLang="ru-RU" sz="1300" u="sng" dirty="0" smtClean="0">
                <a:solidFill>
                  <a:srgbClr val="DA9652"/>
                </a:solidFill>
                <a:latin typeface="Times New Roman" pitchFamily="18" charset="0"/>
                <a:cs typeface="Times New Roman" pitchFamily="18" charset="0"/>
              </a:rPr>
              <a:t>Великая Отечественная война</a:t>
            </a:r>
          </a:p>
          <a:p>
            <a:pPr indent="360000" eaLnBrk="1" hangingPunct="1">
              <a:lnSpc>
                <a:spcPct val="80000"/>
              </a:lnSpc>
            </a:pPr>
            <a:r>
              <a:rPr lang="ru-RU" altLang="ru-RU" sz="1300" dirty="0">
                <a:solidFill>
                  <a:schemeClr val="bg1"/>
                </a:solidFill>
                <a:latin typeface="Times New Roman" pitchFamily="18" charset="0"/>
                <a:cs typeface="Times New Roman" pitchFamily="18" charset="0"/>
              </a:rPr>
              <a:t>П</a:t>
            </a:r>
            <a:r>
              <a:rPr lang="ru-RU" altLang="ru-RU" sz="1300" dirty="0" smtClean="0">
                <a:solidFill>
                  <a:schemeClr val="bg1"/>
                </a:solidFill>
                <a:latin typeface="Times New Roman" pitchFamily="18" charset="0"/>
                <a:cs typeface="Times New Roman" pitchFamily="18" charset="0"/>
              </a:rPr>
              <a:t>овесть «Наш комбат» (1968), «Клавдия </a:t>
            </a:r>
            <a:r>
              <a:rPr lang="ru-RU" altLang="ru-RU" sz="1300" dirty="0" err="1" smtClean="0">
                <a:solidFill>
                  <a:schemeClr val="bg1"/>
                </a:solidFill>
                <a:latin typeface="Times New Roman" pitchFamily="18" charset="0"/>
                <a:cs typeface="Times New Roman" pitchFamily="18" charset="0"/>
              </a:rPr>
              <a:t>Вилор</a:t>
            </a:r>
            <a:r>
              <a:rPr lang="ru-RU" altLang="ru-RU" sz="1300" dirty="0" smtClean="0">
                <a:solidFill>
                  <a:schemeClr val="bg1"/>
                </a:solidFill>
                <a:latin typeface="Times New Roman" pitchFamily="18" charset="0"/>
                <a:cs typeface="Times New Roman" pitchFamily="18" charset="0"/>
              </a:rPr>
              <a:t>» (1976), роман «Мой лейтенант» (2012). Настоящим событием в жизни страны был выход «Блокадной книги» (1977-1981). Гранин настойчиво рассуждает об истоках фашизма и об уроках мировых войн («Прекрасная </a:t>
            </a:r>
            <a:r>
              <a:rPr lang="ru-RU" altLang="ru-RU" sz="1300" dirty="0" err="1" smtClean="0">
                <a:solidFill>
                  <a:schemeClr val="bg1"/>
                </a:solidFill>
                <a:latin typeface="Times New Roman" pitchFamily="18" charset="0"/>
                <a:cs typeface="Times New Roman" pitchFamily="18" charset="0"/>
              </a:rPr>
              <a:t>Ута</a:t>
            </a:r>
            <a:r>
              <a:rPr lang="ru-RU" altLang="ru-RU" sz="1300" dirty="0" smtClean="0">
                <a:solidFill>
                  <a:schemeClr val="bg1"/>
                </a:solidFill>
                <a:latin typeface="Times New Roman" pitchFamily="18" charset="0"/>
                <a:cs typeface="Times New Roman" pitchFamily="18" charset="0"/>
              </a:rPr>
              <a:t>» (1967), «Сад камней» и другие книги. </a:t>
            </a:r>
          </a:p>
        </p:txBody>
      </p:sp>
      <p:sp>
        <p:nvSpPr>
          <p:cNvPr id="14" name="Содержимое 8"/>
          <p:cNvSpPr txBox="1">
            <a:spLocks/>
          </p:cNvSpPr>
          <p:nvPr/>
        </p:nvSpPr>
        <p:spPr>
          <a:xfrm>
            <a:off x="4634235" y="476672"/>
            <a:ext cx="4176712" cy="6351066"/>
          </a:xfrm>
          <a:prstGeom prst="rect">
            <a:avLst/>
          </a:prstGeom>
        </p:spPr>
        <p:txBody>
          <a:bodyPr anchor="b">
            <a:normAutofit fontScale="62500" lnSpcReduction="20000"/>
          </a:bodyPr>
          <a:lstStyle>
            <a:lvl1pPr>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fontAlgn="base">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fontAlgn="base">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fontAlgn="base">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fontAlgn="base">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a:buNone/>
              <a:defRPr/>
            </a:pPr>
            <a:r>
              <a:rPr lang="ru-RU" altLang="ru-RU" sz="2000" u="sng" dirty="0" smtClean="0">
                <a:solidFill>
                  <a:srgbClr val="DA9652"/>
                </a:solidFill>
                <a:latin typeface="Times New Roman" pitchFamily="18" charset="0"/>
                <a:cs typeface="Times New Roman" pitchFamily="18" charset="0"/>
              </a:rPr>
              <a:t>Русская история </a:t>
            </a:r>
          </a:p>
          <a:p>
            <a:pPr indent="360000">
              <a:buNone/>
              <a:defRPr/>
            </a:pPr>
            <a:r>
              <a:rPr lang="ru-RU" altLang="ru-RU" sz="2000" dirty="0" smtClean="0">
                <a:solidFill>
                  <a:schemeClr val="bg1"/>
                </a:solidFill>
                <a:latin typeface="Times New Roman" pitchFamily="18" charset="0"/>
                <a:cs typeface="Times New Roman" pitchFamily="18" charset="0"/>
              </a:rPr>
              <a:t>(«Вечера с Петром Великим», 2000)</a:t>
            </a:r>
          </a:p>
          <a:p>
            <a:pPr>
              <a:buNone/>
              <a:defRPr/>
            </a:pPr>
            <a:endParaRPr lang="ru-RU" altLang="ru-RU" sz="2000" dirty="0" smtClean="0">
              <a:solidFill>
                <a:schemeClr val="bg1"/>
              </a:solidFill>
              <a:latin typeface="Times New Roman" pitchFamily="18" charset="0"/>
              <a:cs typeface="Times New Roman" pitchFamily="18" charset="0"/>
            </a:endParaRPr>
          </a:p>
          <a:p>
            <a:pPr>
              <a:buNone/>
              <a:defRPr/>
            </a:pPr>
            <a:r>
              <a:rPr lang="ru-RU" altLang="ru-RU" sz="2000" u="sng" dirty="0" smtClean="0">
                <a:solidFill>
                  <a:srgbClr val="DA9652"/>
                </a:solidFill>
                <a:latin typeface="Times New Roman" pitchFamily="18" charset="0"/>
                <a:cs typeface="Times New Roman" pitchFamily="18" charset="0"/>
              </a:rPr>
              <a:t>История русской литературы</a:t>
            </a:r>
          </a:p>
          <a:p>
            <a:pPr indent="360000">
              <a:buNone/>
              <a:defRPr/>
            </a:pPr>
            <a:r>
              <a:rPr lang="ru-RU" altLang="ru-RU" sz="2000" dirty="0" smtClean="0">
                <a:solidFill>
                  <a:schemeClr val="bg1"/>
                </a:solidFill>
                <a:latin typeface="Times New Roman" pitchFamily="18" charset="0"/>
                <a:cs typeface="Times New Roman" pitchFamily="18" charset="0"/>
              </a:rPr>
              <a:t>Эссе о Пушкине («Два лика», 1968; «Священный дар», 1971; «Отец и дочь», 1982), о Достоевском («Тринадцать ступенек», 1966), Л. Толстом («Герой, которого он любил всеми силами своей души», 1978) и других классиках (сборник «Тайный знак Петербурга», 2000).</a:t>
            </a:r>
            <a:endParaRPr lang="en-US" altLang="ru-RU" sz="2000" dirty="0" smtClean="0">
              <a:solidFill>
                <a:schemeClr val="bg1"/>
              </a:solidFill>
              <a:latin typeface="Times New Roman" pitchFamily="18" charset="0"/>
              <a:cs typeface="Times New Roman" pitchFamily="18" charset="0"/>
            </a:endParaRPr>
          </a:p>
          <a:p>
            <a:pPr indent="360000">
              <a:buNone/>
              <a:defRPr/>
            </a:pPr>
            <a:r>
              <a:rPr lang="ru-RU" altLang="ru-RU" sz="2000" dirty="0" smtClean="0">
                <a:solidFill>
                  <a:schemeClr val="bg1"/>
                </a:solidFill>
                <a:latin typeface="Times New Roman" pitchFamily="18" charset="0"/>
                <a:cs typeface="Times New Roman" pitchFamily="18" charset="0"/>
              </a:rPr>
              <a:t> </a:t>
            </a:r>
          </a:p>
          <a:p>
            <a:pPr>
              <a:buNone/>
              <a:defRPr/>
            </a:pPr>
            <a:r>
              <a:rPr lang="ru-RU" altLang="ru-RU" sz="2000" b="1" u="sng" dirty="0" smtClean="0">
                <a:solidFill>
                  <a:srgbClr val="DA9652"/>
                </a:solidFill>
                <a:latin typeface="Times New Roman" pitchFamily="18" charset="0"/>
                <a:cs typeface="Times New Roman" pitchFamily="18" charset="0"/>
              </a:rPr>
              <a:t>Со</a:t>
            </a:r>
            <a:r>
              <a:rPr lang="ru-RU" altLang="ru-RU" sz="2000" u="sng" dirty="0" smtClean="0">
                <a:solidFill>
                  <a:srgbClr val="DA9652"/>
                </a:solidFill>
                <a:latin typeface="Times New Roman" pitchFamily="18" charset="0"/>
                <a:cs typeface="Times New Roman" pitchFamily="18" charset="0"/>
              </a:rPr>
              <a:t>трудничество с кино</a:t>
            </a:r>
          </a:p>
          <a:p>
            <a:pPr indent="360000">
              <a:buNone/>
              <a:defRPr/>
            </a:pPr>
            <a:r>
              <a:rPr lang="ru-RU" altLang="ru-RU" sz="2000" dirty="0" smtClean="0">
                <a:solidFill>
                  <a:schemeClr val="bg1"/>
                </a:solidFill>
                <a:latin typeface="Times New Roman" pitchFamily="18" charset="0"/>
                <a:cs typeface="Times New Roman" pitchFamily="18" charset="0"/>
              </a:rPr>
              <a:t> По сценариям Гранина и при его участии поставлены киноленты: на «Ленфильме» — «Искатели» (1957); «После свадьбы» (1963, </a:t>
            </a:r>
            <a:r>
              <a:rPr lang="ru-RU" altLang="ru-RU" sz="2000" dirty="0" err="1" smtClean="0">
                <a:solidFill>
                  <a:schemeClr val="bg1"/>
                </a:solidFill>
                <a:latin typeface="Times New Roman" pitchFamily="18" charset="0"/>
                <a:cs typeface="Times New Roman" pitchFamily="18" charset="0"/>
              </a:rPr>
              <a:t>реж</a:t>
            </a:r>
            <a:r>
              <a:rPr lang="ru-RU" altLang="ru-RU" sz="2000" dirty="0" smtClean="0">
                <a:solidFill>
                  <a:schemeClr val="bg1"/>
                </a:solidFill>
                <a:latin typeface="Times New Roman" pitchFamily="18" charset="0"/>
                <a:cs typeface="Times New Roman" pitchFamily="18" charset="0"/>
              </a:rPr>
              <a:t>. М. Ершов); «Иду на грозу» (1965, </a:t>
            </a:r>
            <a:r>
              <a:rPr lang="ru-RU" altLang="ru-RU" sz="2000" dirty="0" err="1" smtClean="0">
                <a:solidFill>
                  <a:schemeClr val="bg1"/>
                </a:solidFill>
                <a:latin typeface="Times New Roman" pitchFamily="18" charset="0"/>
                <a:cs typeface="Times New Roman" pitchFamily="18" charset="0"/>
              </a:rPr>
              <a:t>реж</a:t>
            </a:r>
            <a:r>
              <a:rPr lang="ru-RU" altLang="ru-RU" sz="2000" dirty="0" smtClean="0">
                <a:solidFill>
                  <a:schemeClr val="bg1"/>
                </a:solidFill>
                <a:latin typeface="Times New Roman" pitchFamily="18" charset="0"/>
                <a:cs typeface="Times New Roman" pitchFamily="18" charset="0"/>
              </a:rPr>
              <a:t>. С. </a:t>
            </a:r>
            <a:r>
              <a:rPr lang="ru-RU" altLang="ru-RU" sz="2000" dirty="0" err="1" smtClean="0">
                <a:solidFill>
                  <a:schemeClr val="bg1"/>
                </a:solidFill>
                <a:latin typeface="Times New Roman" pitchFamily="18" charset="0"/>
                <a:cs typeface="Times New Roman" pitchFamily="18" charset="0"/>
              </a:rPr>
              <a:t>Микаэлян</a:t>
            </a:r>
            <a:r>
              <a:rPr lang="ru-RU" altLang="ru-RU" sz="2000" dirty="0" smtClean="0">
                <a:solidFill>
                  <a:schemeClr val="bg1"/>
                </a:solidFill>
                <a:latin typeface="Times New Roman" pitchFamily="18" charset="0"/>
                <a:cs typeface="Times New Roman" pitchFamily="18" charset="0"/>
              </a:rPr>
              <a:t>); «Первый посетитель» (1966, </a:t>
            </a:r>
            <a:r>
              <a:rPr lang="ru-RU" altLang="ru-RU" sz="2000" dirty="0" err="1" smtClean="0">
                <a:solidFill>
                  <a:schemeClr val="bg1"/>
                </a:solidFill>
                <a:latin typeface="Times New Roman" pitchFamily="18" charset="0"/>
                <a:cs typeface="Times New Roman" pitchFamily="18" charset="0"/>
              </a:rPr>
              <a:t>реж</a:t>
            </a:r>
            <a:r>
              <a:rPr lang="ru-RU" altLang="ru-RU" sz="2000" dirty="0" smtClean="0">
                <a:solidFill>
                  <a:schemeClr val="bg1"/>
                </a:solidFill>
                <a:latin typeface="Times New Roman" pitchFamily="18" charset="0"/>
                <a:cs typeface="Times New Roman" pitchFamily="18" charset="0"/>
              </a:rPr>
              <a:t>. Л. </a:t>
            </a:r>
            <a:r>
              <a:rPr lang="ru-RU" altLang="ru-RU" sz="2000" dirty="0" err="1" smtClean="0">
                <a:solidFill>
                  <a:schemeClr val="bg1"/>
                </a:solidFill>
                <a:latin typeface="Times New Roman" pitchFamily="18" charset="0"/>
                <a:cs typeface="Times New Roman" pitchFamily="18" charset="0"/>
              </a:rPr>
              <a:t>Квинихидзе</a:t>
            </a:r>
            <a:r>
              <a:rPr lang="ru-RU" altLang="ru-RU" sz="2000" dirty="0" smtClean="0">
                <a:solidFill>
                  <a:schemeClr val="bg1"/>
                </a:solidFill>
                <a:latin typeface="Times New Roman" pitchFamily="18" charset="0"/>
                <a:cs typeface="Times New Roman" pitchFamily="18" charset="0"/>
              </a:rPr>
              <a:t>); на «Мосфильме» — «Выбор цели» (1976, </a:t>
            </a:r>
            <a:r>
              <a:rPr lang="ru-RU" altLang="ru-RU" sz="2000" dirty="0" err="1" smtClean="0">
                <a:solidFill>
                  <a:schemeClr val="bg1"/>
                </a:solidFill>
                <a:latin typeface="Times New Roman" pitchFamily="18" charset="0"/>
                <a:cs typeface="Times New Roman" pitchFamily="18" charset="0"/>
              </a:rPr>
              <a:t>реж</a:t>
            </a:r>
            <a:r>
              <a:rPr lang="ru-RU" altLang="ru-RU" sz="2000" dirty="0" smtClean="0">
                <a:solidFill>
                  <a:schemeClr val="bg1"/>
                </a:solidFill>
                <a:latin typeface="Times New Roman" pitchFamily="18" charset="0"/>
                <a:cs typeface="Times New Roman" pitchFamily="18" charset="0"/>
              </a:rPr>
              <a:t>. И. </a:t>
            </a:r>
            <a:r>
              <a:rPr lang="ru-RU" altLang="ru-RU" sz="2000" dirty="0" err="1" smtClean="0">
                <a:solidFill>
                  <a:schemeClr val="bg1"/>
                </a:solidFill>
                <a:latin typeface="Times New Roman" pitchFamily="18" charset="0"/>
                <a:cs typeface="Times New Roman" pitchFamily="18" charset="0"/>
              </a:rPr>
              <a:t>Таланкин</a:t>
            </a:r>
            <a:r>
              <a:rPr lang="ru-RU" altLang="ru-RU" sz="2000" dirty="0" smtClean="0">
                <a:solidFill>
                  <a:schemeClr val="bg1"/>
                </a:solidFill>
                <a:latin typeface="Times New Roman" pitchFamily="18" charset="0"/>
                <a:cs typeface="Times New Roman" pitchFamily="18" charset="0"/>
              </a:rPr>
              <a:t>). Были экранизированы «Однофамилец» (1978), «Дождь в чужом городе» (1979), «Вечера с Петром Великим» (2011). </a:t>
            </a:r>
          </a:p>
          <a:p>
            <a:pPr>
              <a:buNone/>
              <a:defRPr/>
            </a:pPr>
            <a:endParaRPr lang="ru-RU" altLang="ru-RU" sz="2000" dirty="0" smtClean="0">
              <a:solidFill>
                <a:schemeClr val="bg1"/>
              </a:solidFill>
              <a:latin typeface="Times New Roman" pitchFamily="18" charset="0"/>
              <a:cs typeface="Times New Roman" pitchFamily="18" charset="0"/>
            </a:endParaRPr>
          </a:p>
          <a:p>
            <a:pPr>
              <a:buNone/>
              <a:defRPr/>
            </a:pPr>
            <a:r>
              <a:rPr lang="ru-RU" altLang="ru-RU" sz="2000" u="sng" dirty="0" smtClean="0">
                <a:solidFill>
                  <a:srgbClr val="DA9652"/>
                </a:solidFill>
                <a:latin typeface="Times New Roman" pitchFamily="18" charset="0"/>
                <a:cs typeface="Times New Roman" pitchFamily="18" charset="0"/>
              </a:rPr>
              <a:t>Общественная деятельность</a:t>
            </a:r>
          </a:p>
          <a:p>
            <a:pPr indent="360000">
              <a:buNone/>
              <a:defRPr/>
            </a:pPr>
            <a:r>
              <a:rPr lang="ru-RU" altLang="ru-RU" sz="2000" dirty="0" smtClean="0">
                <a:solidFill>
                  <a:schemeClr val="bg1"/>
                </a:solidFill>
                <a:latin typeface="Times New Roman" pitchFamily="18" charset="0"/>
                <a:cs typeface="Times New Roman" pitchFamily="18" charset="0"/>
              </a:rPr>
              <a:t>Гранин, будучи членом Союза писателей СССР, участвовал в международных научных встречах, публиковал интервью, статьи. Активный общественный деятель первых лет перестройки, почётный гражданин Санкт-Петербурга, лауреат Премии им. доктора Фридриха Йозефа </a:t>
            </a:r>
            <a:r>
              <a:rPr lang="ru-RU" altLang="ru-RU" sz="2000" dirty="0" err="1" smtClean="0">
                <a:solidFill>
                  <a:schemeClr val="bg1"/>
                </a:solidFill>
                <a:latin typeface="Times New Roman" pitchFamily="18" charset="0"/>
                <a:cs typeface="Times New Roman" pitchFamily="18" charset="0"/>
              </a:rPr>
              <a:t>Гааза</a:t>
            </a:r>
            <a:r>
              <a:rPr lang="ru-RU" altLang="ru-RU" sz="2000" dirty="0" smtClean="0">
                <a:solidFill>
                  <a:schemeClr val="bg1"/>
                </a:solidFill>
                <a:latin typeface="Times New Roman" pitchFamily="18" charset="0"/>
                <a:cs typeface="Times New Roman" pitchFamily="18" charset="0"/>
              </a:rPr>
              <a:t> за «особый вклад в укрепление взаимоотношений России и Германии», инициатор создания общества «Милосердие»,</a:t>
            </a:r>
            <a:r>
              <a:rPr lang="en-US" altLang="ru-RU" sz="2000" dirty="0" smtClean="0">
                <a:solidFill>
                  <a:schemeClr val="bg1"/>
                </a:solidFill>
                <a:latin typeface="Times New Roman" pitchFamily="18" charset="0"/>
                <a:cs typeface="Times New Roman" pitchFamily="18" charset="0"/>
              </a:rPr>
              <a:t> </a:t>
            </a:r>
            <a:r>
              <a:rPr lang="ru-RU" altLang="ru-RU" sz="2000" dirty="0" smtClean="0">
                <a:solidFill>
                  <a:schemeClr val="bg1"/>
                </a:solidFill>
                <a:latin typeface="Times New Roman" pitchFamily="18" charset="0"/>
                <a:cs typeface="Times New Roman" pitchFamily="18" charset="0"/>
              </a:rPr>
              <a:t>председатель правления Международного благотворительного фонда</a:t>
            </a:r>
            <a:r>
              <a:rPr lang="en-US" altLang="ru-RU" sz="2000" dirty="0" smtClean="0">
                <a:solidFill>
                  <a:schemeClr val="bg1"/>
                </a:solidFill>
                <a:latin typeface="Times New Roman" pitchFamily="18" charset="0"/>
                <a:cs typeface="Times New Roman" pitchFamily="18" charset="0"/>
              </a:rPr>
              <a:t> </a:t>
            </a:r>
            <a:r>
              <a:rPr lang="ru-RU" altLang="ru-RU" sz="2000" dirty="0" smtClean="0">
                <a:solidFill>
                  <a:schemeClr val="bg1"/>
                </a:solidFill>
                <a:latin typeface="Times New Roman" pitchFamily="18" charset="0"/>
                <a:cs typeface="Times New Roman" pitchFamily="18" charset="0"/>
              </a:rPr>
              <a:t>им. Д.</a:t>
            </a:r>
            <a:r>
              <a:rPr lang="en-US" altLang="ru-RU" sz="2000" dirty="0" smtClean="0">
                <a:solidFill>
                  <a:schemeClr val="bg1"/>
                </a:solidFill>
                <a:latin typeface="Times New Roman" pitchFamily="18" charset="0"/>
                <a:cs typeface="Times New Roman" pitchFamily="18" charset="0"/>
              </a:rPr>
              <a:t> </a:t>
            </a:r>
            <a:r>
              <a:rPr lang="ru-RU" altLang="ru-RU" sz="2000" dirty="0" smtClean="0">
                <a:solidFill>
                  <a:schemeClr val="bg1"/>
                </a:solidFill>
                <a:latin typeface="Times New Roman" pitchFamily="18" charset="0"/>
                <a:cs typeface="Times New Roman" pitchFamily="18" charset="0"/>
              </a:rPr>
              <a:t>С.</a:t>
            </a:r>
            <a:r>
              <a:rPr lang="en-US" altLang="ru-RU" sz="2000" dirty="0" smtClean="0">
                <a:solidFill>
                  <a:schemeClr val="bg1"/>
                </a:solidFill>
                <a:latin typeface="Times New Roman" pitchFamily="18" charset="0"/>
                <a:cs typeface="Times New Roman" pitchFamily="18" charset="0"/>
              </a:rPr>
              <a:t> </a:t>
            </a:r>
            <a:r>
              <a:rPr lang="ru-RU" altLang="ru-RU" sz="2000" dirty="0" smtClean="0">
                <a:solidFill>
                  <a:schemeClr val="bg1"/>
                </a:solidFill>
                <a:latin typeface="Times New Roman" pitchFamily="18" charset="0"/>
                <a:cs typeface="Times New Roman" pitchFamily="18" charset="0"/>
              </a:rPr>
              <a:t>Лихачёва. В</a:t>
            </a:r>
            <a:r>
              <a:rPr lang="en-US" altLang="ru-RU" sz="2000" dirty="0" smtClean="0">
                <a:solidFill>
                  <a:schemeClr val="bg1"/>
                </a:solidFill>
                <a:latin typeface="Times New Roman" pitchFamily="18" charset="0"/>
                <a:cs typeface="Times New Roman" pitchFamily="18" charset="0"/>
              </a:rPr>
              <a:t> </a:t>
            </a:r>
            <a:r>
              <a:rPr lang="ru-RU" altLang="ru-RU" sz="2000" dirty="0" smtClean="0">
                <a:solidFill>
                  <a:schemeClr val="bg1"/>
                </a:solidFill>
                <a:latin typeface="Times New Roman" pitchFamily="18" charset="0"/>
                <a:cs typeface="Times New Roman" pitchFamily="18" charset="0"/>
              </a:rPr>
              <a:t>95</a:t>
            </a:r>
            <a:r>
              <a:rPr lang="en-US" altLang="ru-RU" sz="2000" dirty="0" smtClean="0">
                <a:solidFill>
                  <a:schemeClr val="bg1"/>
                </a:solidFill>
                <a:latin typeface="Times New Roman" pitchFamily="18" charset="0"/>
                <a:cs typeface="Times New Roman" pitchFamily="18" charset="0"/>
              </a:rPr>
              <a:t> </a:t>
            </a:r>
            <a:r>
              <a:rPr lang="ru-RU" altLang="ru-RU" sz="2000" dirty="0" smtClean="0">
                <a:solidFill>
                  <a:schemeClr val="bg1"/>
                </a:solidFill>
                <a:latin typeface="Times New Roman" pitchFamily="18" charset="0"/>
                <a:cs typeface="Times New Roman" pitchFamily="18" charset="0"/>
              </a:rPr>
              <a:t>лет выступал в</a:t>
            </a:r>
            <a:r>
              <a:rPr lang="en-US" altLang="ru-RU" sz="2000" dirty="0" smtClean="0">
                <a:solidFill>
                  <a:schemeClr val="bg1"/>
                </a:solidFill>
                <a:latin typeface="Times New Roman" pitchFamily="18" charset="0"/>
                <a:cs typeface="Times New Roman" pitchFamily="18" charset="0"/>
              </a:rPr>
              <a:t> </a:t>
            </a:r>
            <a:r>
              <a:rPr lang="ru-RU" altLang="ru-RU" sz="2000" dirty="0" smtClean="0">
                <a:solidFill>
                  <a:schemeClr val="bg1"/>
                </a:solidFill>
                <a:latin typeface="Times New Roman" pitchFamily="18" charset="0"/>
                <a:cs typeface="Times New Roman" pitchFamily="18" charset="0"/>
              </a:rPr>
              <a:t>немецком Бундестаге с</a:t>
            </a:r>
            <a:r>
              <a:rPr lang="en-US" altLang="ru-RU" sz="2000" dirty="0" smtClean="0">
                <a:solidFill>
                  <a:schemeClr val="bg1"/>
                </a:solidFill>
                <a:latin typeface="Times New Roman" pitchFamily="18" charset="0"/>
                <a:cs typeface="Times New Roman" pitchFamily="18" charset="0"/>
              </a:rPr>
              <a:t> </a:t>
            </a:r>
            <a:r>
              <a:rPr lang="ru-RU" altLang="ru-RU" sz="2000" dirty="0" smtClean="0">
                <a:solidFill>
                  <a:schemeClr val="bg1"/>
                </a:solidFill>
                <a:latin typeface="Times New Roman" pitchFamily="18" charset="0"/>
                <a:cs typeface="Times New Roman" pitchFamily="18" charset="0"/>
              </a:rPr>
              <a:t>лекцией о</a:t>
            </a:r>
            <a:r>
              <a:rPr lang="en-US" altLang="ru-RU" sz="2000" dirty="0" smtClean="0">
                <a:solidFill>
                  <a:schemeClr val="bg1"/>
                </a:solidFill>
                <a:latin typeface="Times New Roman" pitchFamily="18" charset="0"/>
                <a:cs typeface="Times New Roman" pitchFamily="18" charset="0"/>
              </a:rPr>
              <a:t> </a:t>
            </a:r>
            <a:r>
              <a:rPr lang="ru-RU" altLang="ru-RU" sz="2000" dirty="0" smtClean="0">
                <a:solidFill>
                  <a:schemeClr val="bg1"/>
                </a:solidFill>
                <a:latin typeface="Times New Roman" pitchFamily="18" charset="0"/>
                <a:cs typeface="Times New Roman" pitchFamily="18" charset="0"/>
              </a:rPr>
              <a:t>блокаде Ленинграда и</a:t>
            </a:r>
            <a:r>
              <a:rPr lang="en-US" altLang="ru-RU" sz="2000" dirty="0" smtClean="0">
                <a:solidFill>
                  <a:schemeClr val="bg1"/>
                </a:solidFill>
                <a:latin typeface="Times New Roman" pitchFamily="18" charset="0"/>
                <a:cs typeface="Times New Roman" pitchFamily="18" charset="0"/>
              </a:rPr>
              <a:t> </a:t>
            </a:r>
            <a:r>
              <a:rPr lang="ru-RU" altLang="ru-RU" sz="2000" dirty="0" smtClean="0">
                <a:solidFill>
                  <a:schemeClr val="bg1"/>
                </a:solidFill>
                <a:latin typeface="Times New Roman" pitchFamily="18" charset="0"/>
                <a:cs typeface="Times New Roman" pitchFamily="18" charset="0"/>
              </a:rPr>
              <a:t>Великой Отечественной войне. </a:t>
            </a:r>
            <a:r>
              <a:rPr lang="ru-RU" altLang="ru-RU" sz="2000" dirty="0" smtClean="0">
                <a:solidFill>
                  <a:srgbClr val="443329"/>
                </a:solidFill>
                <a:latin typeface="Times New Roman" pitchFamily="18" charset="0"/>
                <a:cs typeface="Times New Roman" pitchFamily="18" charset="0"/>
              </a:rPr>
              <a:t> </a:t>
            </a:r>
          </a:p>
          <a:p>
            <a:pPr>
              <a:lnSpc>
                <a:spcPct val="80000"/>
              </a:lnSpc>
              <a:buFont typeface="Wingdings 2" pitchFamily="18" charset="2"/>
              <a:buNone/>
              <a:defRPr/>
            </a:pPr>
            <a:endParaRPr lang="ru-RU" altLang="ru-RU" sz="1000" dirty="0" smtClean="0">
              <a:solidFill>
                <a:schemeClr val="bg1"/>
              </a:solidFill>
            </a:endParaRPr>
          </a:p>
          <a:p>
            <a:pPr>
              <a:lnSpc>
                <a:spcPct val="80000"/>
              </a:lnSpc>
              <a:buFont typeface="Wingdings 2" pitchFamily="18" charset="2"/>
              <a:buNone/>
              <a:defRPr/>
            </a:pPr>
            <a:endParaRPr lang="ru-RU" altLang="ru-RU" sz="1000" dirty="0" smtClean="0">
              <a:solidFill>
                <a:srgbClr val="443329"/>
              </a:solidFill>
            </a:endParaRPr>
          </a:p>
        </p:txBody>
      </p:sp>
      <p:sp>
        <p:nvSpPr>
          <p:cNvPr id="12" name="TextBox 11"/>
          <p:cNvSpPr txBox="1"/>
          <p:nvPr/>
        </p:nvSpPr>
        <p:spPr>
          <a:xfrm>
            <a:off x="5479678" y="161083"/>
            <a:ext cx="2630487" cy="368300"/>
          </a:xfrm>
          <a:prstGeom prst="rect">
            <a:avLst/>
          </a:prstGeom>
          <a:noFill/>
        </p:spPr>
        <p:txBody>
          <a:bodyPr wrap="none">
            <a:spAutoFit/>
          </a:bodyPr>
          <a:lstStyle/>
          <a:p>
            <a:pPr fontAlgn="auto">
              <a:spcBef>
                <a:spcPts val="0"/>
              </a:spcBef>
              <a:spcAft>
                <a:spcPts val="0"/>
              </a:spcAft>
              <a:defRPr/>
            </a:pPr>
            <a:r>
              <a:rPr lang="ru-RU" b="1" dirty="0">
                <a:solidFill>
                  <a:srgbClr val="DA9652"/>
                </a:solidFill>
                <a:latin typeface="+mj-lt"/>
                <a:cs typeface="+mn-cs"/>
              </a:rPr>
              <a:t>(1.01.1919 – 4.07.2017)</a:t>
            </a:r>
          </a:p>
        </p:txBody>
      </p:sp>
      <p:sp>
        <p:nvSpPr>
          <p:cNvPr id="15" name="Прямоугольник 14"/>
          <p:cNvSpPr/>
          <p:nvPr/>
        </p:nvSpPr>
        <p:spPr>
          <a:xfrm>
            <a:off x="212180" y="557955"/>
            <a:ext cx="2449512" cy="1383259"/>
          </a:xfrm>
          <a:prstGeom prst="rect">
            <a:avLst/>
          </a:prstGeom>
          <a:solidFill>
            <a:srgbClr val="5C1F04">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13" name="Содержимое 8"/>
          <p:cNvSpPr txBox="1">
            <a:spLocks/>
          </p:cNvSpPr>
          <p:nvPr/>
        </p:nvSpPr>
        <p:spPr>
          <a:xfrm>
            <a:off x="232470" y="520105"/>
            <a:ext cx="2448272" cy="1377677"/>
          </a:xfrm>
          <a:prstGeom prst="rect">
            <a:avLst/>
          </a:prstGeom>
        </p:spPr>
        <p:txBody>
          <a:bodyPr>
            <a:noAutofit/>
          </a:bodyPr>
          <a:lstStyle/>
          <a:p>
            <a:pPr indent="180000" fontAlgn="auto">
              <a:spcBef>
                <a:spcPts val="0"/>
              </a:spcBef>
              <a:spcAft>
                <a:spcPts val="0"/>
              </a:spcAft>
              <a:defRPr/>
            </a:pPr>
            <a:r>
              <a:rPr lang="ru-RU" sz="1000" i="1" dirty="0">
                <a:solidFill>
                  <a:schemeClr val="bg1"/>
                </a:solidFill>
                <a:latin typeface="Times New Roman" pitchFamily="18" charset="0"/>
                <a:cs typeface="Times New Roman" pitchFamily="18" charset="0"/>
              </a:rPr>
              <a:t>«Большая часть людей не пробует выйти за пределы своих возможностей; за свою жизнь они так и не пробуют узнать, на что они способны и на что — неспособны. Они не знают, что им не под силу… Обидно прожить жизнь, не узнав себя — человека, который был тебе вроде ближе всех и которого ты так любил…»</a:t>
            </a:r>
          </a:p>
        </p:txBody>
      </p:sp>
      <p:sp>
        <p:nvSpPr>
          <p:cNvPr id="16" name="Содержимое 8"/>
          <p:cNvSpPr txBox="1">
            <a:spLocks/>
          </p:cNvSpPr>
          <p:nvPr/>
        </p:nvSpPr>
        <p:spPr>
          <a:xfrm>
            <a:off x="1187078" y="403970"/>
            <a:ext cx="7191375" cy="574675"/>
          </a:xfrm>
          <a:prstGeom prst="rect">
            <a:avLst/>
          </a:prstGeom>
        </p:spPr>
        <p:txBody>
          <a:bodyPr anchor="b">
            <a:normAutofit/>
          </a:bodyPr>
          <a:lstStyle>
            <a:lvl1pPr marL="0" indent="0" algn="l" rtl="0" eaLnBrk="1" latinLnBrk="0" hangingPunct="1">
              <a:spcBef>
                <a:spcPct val="20000"/>
              </a:spcBef>
              <a:buClr>
                <a:schemeClr val="accent1"/>
              </a:buClr>
              <a:buSzPct val="70000"/>
              <a:buFont typeface="Wingdings 2"/>
              <a:buNone/>
              <a:defRPr kumimoji="0" sz="2400" kern="1200">
                <a:solidFill>
                  <a:schemeClr val="tx2">
                    <a:shade val="75000"/>
                  </a:schemeClr>
                </a:solidFill>
                <a:latin typeface="+mn-lt"/>
                <a:ea typeface="+mn-ea"/>
                <a:cs typeface="+mn-cs"/>
              </a:defRPr>
            </a:lvl1pPr>
            <a:lvl2pPr marL="457200" indent="0" algn="ctr" rtl="0" eaLnBrk="1" latinLnBrk="0" hangingPunct="1">
              <a:spcBef>
                <a:spcPct val="20000"/>
              </a:spcBef>
              <a:buClr>
                <a:schemeClr val="accent1"/>
              </a:buClr>
              <a:buSzPct val="70000"/>
              <a:buFont typeface="Wingdings 2"/>
              <a:buNone/>
              <a:defRPr kumimoji="0" sz="2800" kern="1200">
                <a:solidFill>
                  <a:schemeClr val="tx2"/>
                </a:solidFill>
                <a:latin typeface="+mn-lt"/>
                <a:ea typeface="+mn-ea"/>
                <a:cs typeface="+mn-cs"/>
              </a:defRPr>
            </a:lvl2pPr>
            <a:lvl3pPr marL="914400" indent="0" algn="ctr" rtl="0" eaLnBrk="1" latinLnBrk="0" hangingPunct="1">
              <a:spcBef>
                <a:spcPct val="20000"/>
              </a:spcBef>
              <a:buClr>
                <a:schemeClr val="accent1"/>
              </a:buClr>
              <a:buSzPct val="70000"/>
              <a:buFont typeface="Wingdings 2"/>
              <a:buNone/>
              <a:defRPr kumimoji="0" sz="2400" kern="1200">
                <a:solidFill>
                  <a:schemeClr val="tx2"/>
                </a:solidFill>
                <a:latin typeface="+mn-lt"/>
                <a:ea typeface="+mn-ea"/>
                <a:cs typeface="+mn-cs"/>
              </a:defRPr>
            </a:lvl3pPr>
            <a:lvl4pPr marL="1371600" indent="0" algn="ctr" rtl="0" eaLnBrk="1" latinLnBrk="0" hangingPunct="1">
              <a:spcBef>
                <a:spcPct val="20000"/>
              </a:spcBef>
              <a:buClr>
                <a:schemeClr val="accent1"/>
              </a:buClr>
              <a:buSzPct val="70000"/>
              <a:buFont typeface="Wingdings 2"/>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5pPr>
            <a:lvl6pPr marL="22860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6pPr>
            <a:lvl7pPr marL="2743200" indent="0" algn="ctr" rtl="0" eaLnBrk="1" latinLnBrk="0" hangingPunct="1">
              <a:spcBef>
                <a:spcPct val="20000"/>
              </a:spcBef>
              <a:buClr>
                <a:schemeClr val="accent1"/>
              </a:buClr>
              <a:buSzPct val="60000"/>
              <a:buFont typeface="Wingdings 2"/>
              <a:buNone/>
              <a:defRPr kumimoji="0" sz="1600" kern="1200">
                <a:solidFill>
                  <a:schemeClr val="tx2"/>
                </a:solidFill>
                <a:latin typeface="+mn-lt"/>
                <a:ea typeface="+mn-ea"/>
                <a:cs typeface="+mn-cs"/>
              </a:defRPr>
            </a:lvl7pPr>
            <a:lvl8pPr marL="3200400" indent="0" algn="ctr" rtl="0" eaLnBrk="1" latinLnBrk="0" hangingPunct="1">
              <a:spcBef>
                <a:spcPct val="20000"/>
              </a:spcBef>
              <a:buClr>
                <a:schemeClr val="accent1"/>
              </a:buClr>
              <a:buSzPct val="60000"/>
              <a:buFont typeface="Wingdings 2"/>
              <a:buNone/>
              <a:defRPr kumimoji="0" sz="1600" kern="1200" baseline="0">
                <a:solidFill>
                  <a:schemeClr val="tx2"/>
                </a:solidFill>
                <a:latin typeface="+mn-lt"/>
                <a:ea typeface="+mn-ea"/>
                <a:cs typeface="+mn-cs"/>
              </a:defRPr>
            </a:lvl8pPr>
            <a:lvl9pPr marL="3657600" indent="0" algn="ctr" rtl="0" eaLnBrk="1" latinLnBrk="0" hangingPunct="1">
              <a:spcBef>
                <a:spcPct val="20000"/>
              </a:spcBef>
              <a:buClr>
                <a:schemeClr val="accent1"/>
              </a:buClr>
              <a:buSzPct val="60000"/>
              <a:buFont typeface="Wingdings 2"/>
              <a:buNone/>
              <a:defRPr kumimoji="0" sz="1400" kern="1200" baseline="0">
                <a:solidFill>
                  <a:schemeClr val="tx2"/>
                </a:solidFill>
                <a:latin typeface="+mn-lt"/>
                <a:ea typeface="+mn-ea"/>
                <a:cs typeface="+mn-cs"/>
              </a:defRPr>
            </a:lvl9pPr>
          </a:lstStyle>
          <a:p>
            <a:pPr fontAlgn="auto">
              <a:spcAft>
                <a:spcPts val="0"/>
              </a:spcAft>
              <a:defRPr/>
            </a:pPr>
            <a:r>
              <a:rPr lang="ru-RU" dirty="0" smtClean="0">
                <a:solidFill>
                  <a:srgbClr val="DA9652"/>
                </a:solidFill>
                <a:latin typeface="+mj-lt"/>
              </a:rPr>
              <a:t>Даниил Александрович Гранин</a:t>
            </a:r>
          </a:p>
          <a:p>
            <a:pPr fontAlgn="auto">
              <a:spcAft>
                <a:spcPts val="0"/>
              </a:spcAft>
              <a:defRPr/>
            </a:pP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572000" y="115888"/>
            <a:ext cx="4464050" cy="6626225"/>
          </a:xfrm>
          <a:prstGeom prst="rect">
            <a:avLst/>
          </a:prstGeom>
          <a:solidFill>
            <a:srgbClr val="925C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chemeClr val="accent5">
                  <a:lumMod val="60000"/>
                  <a:lumOff val="40000"/>
                </a:schemeClr>
              </a:solidFill>
            </a:endParaRPr>
          </a:p>
        </p:txBody>
      </p:sp>
      <p:sp>
        <p:nvSpPr>
          <p:cNvPr id="6" name="Прямоугольник 5"/>
          <p:cNvSpPr/>
          <p:nvPr/>
        </p:nvSpPr>
        <p:spPr>
          <a:xfrm>
            <a:off x="107950" y="115888"/>
            <a:ext cx="4176713" cy="6626225"/>
          </a:xfrm>
          <a:prstGeom prst="rect">
            <a:avLst/>
          </a:prstGeom>
          <a:solidFill>
            <a:srgbClr val="0045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rgbClr val="004555"/>
              </a:solidFill>
            </a:endParaRPr>
          </a:p>
        </p:txBody>
      </p:sp>
      <p:sp>
        <p:nvSpPr>
          <p:cNvPr id="7" name="Прямоугольник 6"/>
          <p:cNvSpPr/>
          <p:nvPr/>
        </p:nvSpPr>
        <p:spPr>
          <a:xfrm>
            <a:off x="673100" y="188913"/>
            <a:ext cx="8470900" cy="935831"/>
          </a:xfrm>
          <a:prstGeom prst="rect">
            <a:avLst/>
          </a:prstGeom>
          <a:solidFill>
            <a:srgbClr val="5C1F04">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 name="Заголовок 1"/>
          <p:cNvSpPr>
            <a:spLocks noGrp="1"/>
          </p:cNvSpPr>
          <p:nvPr>
            <p:ph type="title"/>
          </p:nvPr>
        </p:nvSpPr>
        <p:spPr>
          <a:xfrm>
            <a:off x="4735760" y="198438"/>
            <a:ext cx="3987553" cy="838200"/>
          </a:xfrm>
        </p:spPr>
        <p:txBody>
          <a:bodyPr>
            <a:normAutofit fontScale="90000"/>
          </a:bodyPr>
          <a:lstStyle/>
          <a:p>
            <a:pPr eaLnBrk="1" fontAlgn="auto" hangingPunct="1">
              <a:spcAft>
                <a:spcPts val="0"/>
              </a:spcAft>
              <a:defRPr/>
            </a:pPr>
            <a:r>
              <a:rPr lang="ru-RU" dirty="0" smtClean="0">
                <a:solidFill>
                  <a:schemeClr val="bg2">
                    <a:lumMod val="75000"/>
                  </a:schemeClr>
                </a:solidFill>
              </a:rPr>
              <a:t>Искатели (1954 г.)</a:t>
            </a:r>
            <a:endParaRPr lang="ru-RU" dirty="0">
              <a:solidFill>
                <a:schemeClr val="bg2">
                  <a:lumMod val="75000"/>
                </a:schemeClr>
              </a:solidFill>
            </a:endParaRPr>
          </a:p>
        </p:txBody>
      </p:sp>
      <p:sp>
        <p:nvSpPr>
          <p:cNvPr id="13318" name="Содержимое 2"/>
          <p:cNvSpPr>
            <a:spLocks noGrp="1"/>
          </p:cNvSpPr>
          <p:nvPr>
            <p:ph idx="1"/>
          </p:nvPr>
        </p:nvSpPr>
        <p:spPr>
          <a:xfrm>
            <a:off x="4329559" y="1081311"/>
            <a:ext cx="4706937" cy="4525963"/>
          </a:xfrm>
        </p:spPr>
        <p:txBody>
          <a:bodyPr/>
          <a:lstStyle/>
          <a:p>
            <a:pPr indent="360000" eaLnBrk="1" hangingPunct="1">
              <a:buNone/>
            </a:pPr>
            <a:r>
              <a:rPr lang="ru-RU" altLang="ru-RU" sz="1300" dirty="0" smtClean="0">
                <a:solidFill>
                  <a:schemeClr val="bg1"/>
                </a:solidFill>
                <a:latin typeface="Times New Roman" pitchFamily="18" charset="0"/>
                <a:cs typeface="Times New Roman" pitchFamily="18" charset="0"/>
              </a:rPr>
              <a:t>Молодой кандидат наук Андрей Лобанов оставляет работу в вузе и идет в экспериментальную лабораторию, ведь только там можно сделать и отладить придуманное им устройство — дистанционный локатор повреждений электрических сетей. Полный решимости и идей молодой изобретатель сталкивается с обманом и бюрократией. </a:t>
            </a:r>
          </a:p>
          <a:p>
            <a:pPr indent="360000" eaLnBrk="1" hangingPunct="1">
              <a:buNone/>
            </a:pPr>
            <a:r>
              <a:rPr lang="ru-RU" altLang="ru-RU" sz="1300" dirty="0" smtClean="0">
                <a:solidFill>
                  <a:schemeClr val="bg1"/>
                </a:solidFill>
                <a:latin typeface="Times New Roman" pitchFamily="18" charset="0"/>
                <a:cs typeface="Times New Roman" pitchFamily="18" charset="0"/>
              </a:rPr>
              <a:t>В сюжете переплетаются наука и жизнь, перед нами предстают совершенно разные лица: вечно находящийся в поисках Лобанов, циничный Виктор </a:t>
            </a:r>
            <a:r>
              <a:rPr lang="ru-RU" altLang="ru-RU" sz="1300" dirty="0" err="1" smtClean="0">
                <a:solidFill>
                  <a:schemeClr val="bg1"/>
                </a:solidFill>
                <a:latin typeface="Times New Roman" pitchFamily="18" charset="0"/>
                <a:cs typeface="Times New Roman" pitchFamily="18" charset="0"/>
              </a:rPr>
              <a:t>Потапенко</a:t>
            </a:r>
            <a:r>
              <a:rPr lang="ru-RU" altLang="ru-RU" sz="1300" dirty="0" smtClean="0">
                <a:solidFill>
                  <a:schemeClr val="bg1"/>
                </a:solidFill>
                <a:latin typeface="Times New Roman" pitchFamily="18" charset="0"/>
                <a:cs typeface="Times New Roman" pitchFamily="18" charset="0"/>
              </a:rPr>
              <a:t> и другие герои, которые занимают позицию «искателей» либо «карьеристов». В книге великолепно показаны реалии работы инженера-конструктора, непрестанный творческий поиск. </a:t>
            </a:r>
          </a:p>
          <a:p>
            <a:pPr indent="360000" eaLnBrk="1" hangingPunct="1">
              <a:buNone/>
            </a:pPr>
            <a:r>
              <a:rPr lang="ru-RU" altLang="ru-RU" sz="1300" dirty="0" err="1" smtClean="0">
                <a:solidFill>
                  <a:schemeClr val="bg1"/>
                </a:solidFill>
                <a:latin typeface="Times New Roman" pitchFamily="18" charset="0"/>
                <a:cs typeface="Times New Roman" pitchFamily="18" charset="0"/>
              </a:rPr>
              <a:t>Гранин</a:t>
            </a:r>
            <a:r>
              <a:rPr lang="ru-RU" altLang="ru-RU" sz="1300" dirty="0" smtClean="0">
                <a:solidFill>
                  <a:schemeClr val="bg1"/>
                </a:solidFill>
                <a:latin typeface="Times New Roman" pitchFamily="18" charset="0"/>
                <a:cs typeface="Times New Roman" pitchFamily="18" charset="0"/>
              </a:rPr>
              <a:t>  отстаивает достоинство науки, талант ученого, сосредоточивает внимание на нравственных основах научного творчества, поэтизирует героев, одержимых поиском, их человечность и бескорыстие. </a:t>
            </a:r>
          </a:p>
          <a:p>
            <a:pPr indent="360000" eaLnBrk="1" hangingPunct="1">
              <a:buNone/>
            </a:pPr>
            <a:r>
              <a:rPr lang="ru-RU" altLang="ru-RU" sz="1300" dirty="0" smtClean="0">
                <a:solidFill>
                  <a:schemeClr val="bg1"/>
                </a:solidFill>
                <a:latin typeface="Times New Roman" pitchFamily="18" charset="0"/>
                <a:cs typeface="Times New Roman" pitchFamily="18" charset="0"/>
              </a:rPr>
              <a:t>Книга читается легко и увлекательно, особенно она понравится тем, кто в своей деятельности разрабатывает что-то новое. Она по-прежнему остается актуальной для всех, кто работает в научно-техническом прогрессе.</a:t>
            </a:r>
          </a:p>
          <a:p>
            <a:pPr eaLnBrk="1" hangingPunct="1"/>
            <a:endParaRPr lang="ru-RU" altLang="ru-RU" sz="1200" dirty="0" smtClean="0">
              <a:solidFill>
                <a:schemeClr val="bg1"/>
              </a:solidFill>
            </a:endParaRPr>
          </a:p>
        </p:txBody>
      </p:sp>
      <p:pic>
        <p:nvPicPr>
          <p:cNvPr id="13319" name="Picture 2" descr="\\192.168.2.251\fessl\fessl-sbo\рабочее_Лада\Гранин\«Искатели» (режиссёр Михаил Шапиро, 1956 год).jpg"/>
          <p:cNvPicPr>
            <a:picLocks noChangeAspect="1" noChangeArrowheads="1"/>
          </p:cNvPicPr>
          <p:nvPr/>
        </p:nvPicPr>
        <p:blipFill>
          <a:blip r:embed="rId2" cstate="print">
            <a:lum contrast="6000"/>
            <a:extLst>
              <a:ext uri="{28A0092B-C50C-407E-A947-70E740481C1C}">
                <a14:useLocalDpi xmlns:a14="http://schemas.microsoft.com/office/drawing/2010/main" val="0"/>
              </a:ext>
            </a:extLst>
          </a:blip>
          <a:srcRect t="8688"/>
          <a:stretch>
            <a:fillRect/>
          </a:stretch>
        </p:blipFill>
        <p:spPr bwMode="auto">
          <a:xfrm>
            <a:off x="250825" y="3500438"/>
            <a:ext cx="3940175"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3" descr="\\192.168.2.251\fessl\fessl-sbo\рабочее_Лада\Гранин\Daniil_Granin__Iskateli.jpeg.jpg"/>
          <p:cNvPicPr>
            <a:picLocks noChangeAspect="1" noChangeArrowheads="1"/>
          </p:cNvPicPr>
          <p:nvPr/>
        </p:nvPicPr>
        <p:blipFill>
          <a:blip r:embed="rId3" cstate="print">
            <a:lum bright="6000" contrast="6000"/>
            <a:extLst>
              <a:ext uri="{28A0092B-C50C-407E-A947-70E740481C1C}">
                <a14:useLocalDpi xmlns:a14="http://schemas.microsoft.com/office/drawing/2010/main" val="0"/>
              </a:ext>
            </a:extLst>
          </a:blip>
          <a:srcRect b="7486"/>
          <a:stretch>
            <a:fillRect/>
          </a:stretch>
        </p:blipFill>
        <p:spPr bwMode="auto">
          <a:xfrm>
            <a:off x="250825" y="260350"/>
            <a:ext cx="2138363"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Прямоугольник 14"/>
          <p:cNvSpPr/>
          <p:nvPr/>
        </p:nvSpPr>
        <p:spPr>
          <a:xfrm>
            <a:off x="0" y="5703888"/>
            <a:ext cx="4283968" cy="893762"/>
          </a:xfrm>
          <a:prstGeom prst="rect">
            <a:avLst/>
          </a:prstGeom>
          <a:solidFill>
            <a:srgbClr val="5C1F04">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9" name="Содержимое 8"/>
          <p:cNvSpPr txBox="1">
            <a:spLocks/>
          </p:cNvSpPr>
          <p:nvPr/>
        </p:nvSpPr>
        <p:spPr>
          <a:xfrm>
            <a:off x="112713" y="5734050"/>
            <a:ext cx="4211637" cy="865188"/>
          </a:xfrm>
          <a:prstGeom prst="rect">
            <a:avLst/>
          </a:prstGeom>
        </p:spPr>
        <p:txBody>
          <a:bodyPr>
            <a:normAutofit fontScale="85000" lnSpcReduction="20000"/>
          </a:bodyPr>
          <a:lstStyle/>
          <a:p>
            <a:pPr indent="360000" fontAlgn="auto">
              <a:spcBef>
                <a:spcPts val="0"/>
              </a:spcBef>
              <a:spcAft>
                <a:spcPts val="0"/>
              </a:spcAft>
              <a:defRPr/>
            </a:pPr>
            <a:r>
              <a:rPr lang="ru-RU" sz="1200" dirty="0">
                <a:solidFill>
                  <a:schemeClr val="bg1"/>
                </a:solidFill>
                <a:latin typeface="+mn-lt"/>
                <a:cs typeface="+mn-cs"/>
              </a:rPr>
              <a:t>Главные роли в ленте «Искатели» исполнили Евгений Матвеев, Игорь Горбачёв, Маргарита Юрьева и другие известные советские артисты. Режиссёр Шапиро смог отразить в картине основные направления литературного творчества Гранина, а именно нравственные проблемы, связанные с научно-техническим прогрессом. </a:t>
            </a:r>
          </a:p>
        </p:txBody>
      </p:sp>
      <p:sp>
        <p:nvSpPr>
          <p:cNvPr id="13323" name="Содержимое 8"/>
          <p:cNvSpPr txBox="1">
            <a:spLocks/>
          </p:cNvSpPr>
          <p:nvPr/>
        </p:nvSpPr>
        <p:spPr bwMode="auto">
          <a:xfrm>
            <a:off x="323528" y="3506788"/>
            <a:ext cx="403383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buFont typeface="Wingdings 2" pitchFamily="18" charset="2"/>
              <a:buNone/>
            </a:pPr>
            <a:r>
              <a:rPr lang="ru-RU" altLang="ru-RU" sz="1200" dirty="0">
                <a:solidFill>
                  <a:srgbClr val="ECEAE3"/>
                </a:solidFill>
              </a:rPr>
              <a:t>«Искатели» (режиссёр Михаил Шапиро, 1956 год)</a:t>
            </a:r>
            <a:endParaRPr lang="ru-RU" altLang="ru-RU" sz="1200" dirty="0"/>
          </a:p>
        </p:txBody>
      </p:sp>
      <p:sp>
        <p:nvSpPr>
          <p:cNvPr id="3" name="Прямоугольник 14"/>
          <p:cNvSpPr/>
          <p:nvPr/>
        </p:nvSpPr>
        <p:spPr>
          <a:xfrm>
            <a:off x="4572000" y="5445124"/>
            <a:ext cx="4464050" cy="1296243"/>
          </a:xfrm>
          <a:prstGeom prst="rect">
            <a:avLst/>
          </a:prstGeom>
          <a:solidFill>
            <a:srgbClr val="5C1F04">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13325" name="TextBox 3"/>
          <p:cNvSpPr txBox="1">
            <a:spLocks noChangeArrowheads="1"/>
          </p:cNvSpPr>
          <p:nvPr/>
        </p:nvSpPr>
        <p:spPr bwMode="auto">
          <a:xfrm>
            <a:off x="4575175" y="5445125"/>
            <a:ext cx="4464050"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indent="360000" eaLnBrk="1" hangingPunct="1">
              <a:spcBef>
                <a:spcPct val="0"/>
              </a:spcBef>
              <a:buClrTx/>
              <a:buSzTx/>
              <a:buFontTx/>
              <a:buNone/>
            </a:pPr>
            <a:r>
              <a:rPr lang="ru-RU" altLang="ru-RU" sz="1100" i="1" dirty="0">
                <a:solidFill>
                  <a:schemeClr val="bg1"/>
                </a:solidFill>
                <a:latin typeface="Times New Roman" pitchFamily="18" charset="0"/>
                <a:cs typeface="Times New Roman" pitchFamily="18" charset="0"/>
              </a:rPr>
              <a:t>«Лишенный эксперимента, он вынужден рассматривать иногда по десять возможных решений. Ему бы поставить один-два опыта, и сразу стало бы ясно, но в его распоряжении только бумага. Каторжная обязанность волочить за собою все десять вариантов привлекла Дмитрия Алексеевича на сторону Лобанова сильнее, чем все докладные записки... Нельзя было дольше оставаться равнодушным. Он не заметил, как из читателя превратился в соратника».</a:t>
            </a:r>
            <a:endParaRPr lang="ru-RU" altLang="ru-RU" sz="1100" dirty="0">
              <a:solidFill>
                <a:schemeClr val="bg1"/>
              </a:solidFill>
              <a:latin typeface="Times New Roman" pitchFamily="18" charset="0"/>
              <a:cs typeface="Times New Roman" pitchFamily="18" charset="0"/>
            </a:endParaRPr>
          </a:p>
        </p:txBody>
      </p:sp>
      <p:sp>
        <p:nvSpPr>
          <p:cNvPr id="13326" name="Text Box 15"/>
          <p:cNvSpPr txBox="1">
            <a:spLocks noChangeArrowheads="1"/>
          </p:cNvSpPr>
          <p:nvPr/>
        </p:nvSpPr>
        <p:spPr bwMode="auto">
          <a:xfrm>
            <a:off x="2484438" y="192832"/>
            <a:ext cx="1800225" cy="298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Franklin Gothic Book" pitchFamily="34" charset="0"/>
                <a:cs typeface="Arial" charset="0"/>
              </a:defRPr>
            </a:lvl1pPr>
            <a:lvl2pPr marL="742950" indent="-285750" eaLnBrk="0" hangingPunct="0">
              <a:defRPr>
                <a:solidFill>
                  <a:schemeClr val="tx1"/>
                </a:solidFill>
                <a:latin typeface="Franklin Gothic Book" pitchFamily="34" charset="0"/>
                <a:cs typeface="Arial" charset="0"/>
              </a:defRPr>
            </a:lvl2pPr>
            <a:lvl3pPr marL="1143000" indent="-228600" eaLnBrk="0" hangingPunct="0">
              <a:defRPr>
                <a:solidFill>
                  <a:schemeClr val="tx1"/>
                </a:solidFill>
                <a:latin typeface="Franklin Gothic Book" pitchFamily="34" charset="0"/>
                <a:cs typeface="Arial" charset="0"/>
              </a:defRPr>
            </a:lvl3pPr>
            <a:lvl4pPr marL="1600200" indent="-228600" eaLnBrk="0" hangingPunct="0">
              <a:defRPr>
                <a:solidFill>
                  <a:schemeClr val="tx1"/>
                </a:solidFill>
                <a:latin typeface="Franklin Gothic Book" pitchFamily="34" charset="0"/>
                <a:cs typeface="Arial" charset="0"/>
              </a:defRPr>
            </a:lvl4pPr>
            <a:lvl5pPr marL="2057400" indent="-228600" eaLnBrk="0" hangingPunct="0">
              <a:defRPr>
                <a:solidFill>
                  <a:schemeClr val="tx1"/>
                </a:solidFill>
                <a:latin typeface="Franklin Gothic Book" pitchFamily="34" charset="0"/>
                <a:cs typeface="Arial"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charset="0"/>
              </a:defRPr>
            </a:lvl9pPr>
          </a:lstStyle>
          <a:p>
            <a:pPr eaLnBrk="1" hangingPunct="1"/>
            <a:r>
              <a:rPr lang="ru-RU" altLang="ru-RU" sz="1100" i="1" dirty="0">
                <a:solidFill>
                  <a:schemeClr val="bg2"/>
                </a:solidFill>
              </a:rPr>
              <a:t>Именно этот реалистический роман в советские годы принес писателю широкую известность.</a:t>
            </a:r>
            <a:r>
              <a:rPr lang="ru-RU" altLang="ru-RU" sz="1100" i="1" dirty="0">
                <a:solidFill>
                  <a:schemeClr val="bg1"/>
                </a:solidFill>
              </a:rPr>
              <a:t> </a:t>
            </a:r>
          </a:p>
          <a:p>
            <a:pPr eaLnBrk="1" hangingPunct="1"/>
            <a:endParaRPr lang="ru-RU" altLang="ru-RU" sz="1200" dirty="0">
              <a:solidFill>
                <a:schemeClr val="bg1"/>
              </a:solidFill>
            </a:endParaRPr>
          </a:p>
          <a:p>
            <a:pPr eaLnBrk="1" hangingPunct="1"/>
            <a:endParaRPr lang="ru-RU" altLang="ru-RU" sz="1200" dirty="0">
              <a:solidFill>
                <a:schemeClr val="bg1"/>
              </a:solidFill>
            </a:endParaRPr>
          </a:p>
          <a:p>
            <a:pPr eaLnBrk="1" hangingPunct="1"/>
            <a:r>
              <a:rPr lang="ru-RU" altLang="ru-RU" sz="1300" dirty="0">
                <a:solidFill>
                  <a:schemeClr val="bg1"/>
                </a:solidFill>
                <a:latin typeface="Times New Roman" pitchFamily="18" charset="0"/>
                <a:cs typeface="Times New Roman" pitchFamily="18" charset="0"/>
              </a:rPr>
              <a:t>В романе описываются </a:t>
            </a:r>
            <a:r>
              <a:rPr lang="ru-RU" altLang="ru-RU" sz="1300" dirty="0" smtClean="0">
                <a:solidFill>
                  <a:schemeClr val="bg1"/>
                </a:solidFill>
                <a:latin typeface="Times New Roman" pitchFamily="18" charset="0"/>
                <a:cs typeface="Times New Roman" pitchFamily="18" charset="0"/>
              </a:rPr>
              <a:t>учёные</a:t>
            </a:r>
            <a:r>
              <a:rPr lang="ru-RU" altLang="ru-RU" sz="1300" dirty="0">
                <a:solidFill>
                  <a:schemeClr val="bg1"/>
                </a:solidFill>
                <a:latin typeface="Times New Roman" pitchFamily="18" charset="0"/>
                <a:cs typeface="Times New Roman" pitchFamily="18" charset="0"/>
              </a:rPr>
              <a:t>, их самозабвенная работа, поиски, исследования, а также сложные и противоречивые конфликты.</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549775" y="125413"/>
            <a:ext cx="4464050" cy="6626225"/>
          </a:xfrm>
          <a:prstGeom prst="rect">
            <a:avLst/>
          </a:prstGeom>
          <a:solidFill>
            <a:srgbClr val="925C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chemeClr val="accent5">
                  <a:lumMod val="60000"/>
                  <a:lumOff val="40000"/>
                </a:schemeClr>
              </a:solidFill>
            </a:endParaRPr>
          </a:p>
        </p:txBody>
      </p:sp>
      <p:sp>
        <p:nvSpPr>
          <p:cNvPr id="6" name="Прямоугольник 5"/>
          <p:cNvSpPr/>
          <p:nvPr/>
        </p:nvSpPr>
        <p:spPr>
          <a:xfrm>
            <a:off x="160338" y="126157"/>
            <a:ext cx="4176712" cy="6624637"/>
          </a:xfrm>
          <a:prstGeom prst="rect">
            <a:avLst/>
          </a:prstGeom>
          <a:solidFill>
            <a:srgbClr val="0045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rgbClr val="004555"/>
              </a:solidFill>
            </a:endParaRPr>
          </a:p>
        </p:txBody>
      </p:sp>
      <p:sp>
        <p:nvSpPr>
          <p:cNvPr id="7" name="Прямоугольник 6"/>
          <p:cNvSpPr/>
          <p:nvPr/>
        </p:nvSpPr>
        <p:spPr>
          <a:xfrm>
            <a:off x="0" y="260350"/>
            <a:ext cx="9156700" cy="1008063"/>
          </a:xfrm>
          <a:prstGeom prst="rect">
            <a:avLst/>
          </a:prstGeom>
          <a:solidFill>
            <a:srgbClr val="5C1F04">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14341" name="Picture 14" descr="img_0010_2_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2675" y="666750"/>
            <a:ext cx="1922463"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5004048" y="332656"/>
            <a:ext cx="3987552" cy="838200"/>
          </a:xfrm>
        </p:spPr>
        <p:txBody>
          <a:bodyPr>
            <a:normAutofit fontScale="90000"/>
          </a:bodyPr>
          <a:lstStyle/>
          <a:p>
            <a:pPr eaLnBrk="1" fontAlgn="auto" hangingPunct="1">
              <a:spcAft>
                <a:spcPts val="0"/>
              </a:spcAft>
              <a:defRPr/>
            </a:pPr>
            <a:r>
              <a:rPr lang="ru-RU" dirty="0" smtClean="0">
                <a:solidFill>
                  <a:schemeClr val="bg2">
                    <a:lumMod val="75000"/>
                  </a:schemeClr>
                </a:solidFill>
              </a:rPr>
              <a:t>«Иду на грозу» (1962 г.)</a:t>
            </a:r>
            <a:endParaRPr lang="ru-RU" dirty="0">
              <a:solidFill>
                <a:schemeClr val="bg2">
                  <a:lumMod val="75000"/>
                </a:schemeClr>
              </a:solidFill>
            </a:endParaRPr>
          </a:p>
        </p:txBody>
      </p:sp>
      <p:sp>
        <p:nvSpPr>
          <p:cNvPr id="9" name="Содержимое 8"/>
          <p:cNvSpPr>
            <a:spLocks noGrp="1"/>
          </p:cNvSpPr>
          <p:nvPr>
            <p:ph idx="1"/>
          </p:nvPr>
        </p:nvSpPr>
        <p:spPr>
          <a:xfrm>
            <a:off x="4500563" y="1412776"/>
            <a:ext cx="4419600" cy="5445224"/>
          </a:xfrm>
        </p:spPr>
        <p:txBody>
          <a:bodyPr>
            <a:noAutofit/>
          </a:bodyPr>
          <a:lstStyle/>
          <a:p>
            <a:pPr indent="360000" eaLnBrk="1" hangingPunct="1">
              <a:buNone/>
              <a:defRPr/>
            </a:pPr>
            <a:r>
              <a:rPr lang="ru-RU" altLang="ru-RU" sz="1300" dirty="0" smtClean="0">
                <a:solidFill>
                  <a:schemeClr val="bg1"/>
                </a:solidFill>
                <a:latin typeface="Times New Roman" pitchFamily="18" charset="0"/>
                <a:ea typeface="Tahoma" pitchFamily="34" charset="0"/>
                <a:cs typeface="Times New Roman" pitchFamily="18" charset="0"/>
              </a:rPr>
              <a:t>Творчество Даниила </a:t>
            </a:r>
            <a:r>
              <a:rPr lang="ru-RU" altLang="ru-RU" sz="1300" dirty="0" err="1" smtClean="0">
                <a:solidFill>
                  <a:schemeClr val="bg1"/>
                </a:solidFill>
                <a:latin typeface="Times New Roman" pitchFamily="18" charset="0"/>
                <a:ea typeface="Tahoma" pitchFamily="34" charset="0"/>
                <a:cs typeface="Times New Roman" pitchFamily="18" charset="0"/>
              </a:rPr>
              <a:t>Гранина</a:t>
            </a:r>
            <a:r>
              <a:rPr lang="ru-RU" altLang="ru-RU" sz="1300" dirty="0" smtClean="0">
                <a:solidFill>
                  <a:schemeClr val="bg1"/>
                </a:solidFill>
                <a:latin typeface="Times New Roman" pitchFamily="18" charset="0"/>
                <a:ea typeface="Tahoma" pitchFamily="34" charset="0"/>
                <a:cs typeface="Times New Roman" pitchFamily="18" charset="0"/>
              </a:rPr>
              <a:t> невозможно представить без этого яркого раннего произведения. Роман повествует о двух талантливых учёных, которые пытаются ответить на вопрос, можно ли управлять погодой. Молодые советские физики исследуют природу грозы, наводящей на людей суеверный ужас, и хотят приручить её, управлять ею, чтобы вызывать по собственному желанию или прекращать. </a:t>
            </a:r>
          </a:p>
          <a:p>
            <a:pPr indent="360000" eaLnBrk="1" hangingPunct="1">
              <a:buNone/>
              <a:defRPr/>
            </a:pPr>
            <a:r>
              <a:rPr lang="ru-RU" altLang="ru-RU" sz="1300" dirty="0" smtClean="0">
                <a:solidFill>
                  <a:schemeClr val="bg1"/>
                </a:solidFill>
                <a:latin typeface="Times New Roman" pitchFamily="18" charset="0"/>
                <a:ea typeface="Tahoma" pitchFamily="34" charset="0"/>
                <a:cs typeface="Times New Roman" pitchFamily="18" charset="0"/>
              </a:rPr>
              <a:t>Одержимые смелой идеей, они решают попасть на самолете в самый центр грозового облака, ведя при этом необходимые наблюдения. И один такой дерзкий полёт заканчивается трагически. Книга изображает романтический мир науки: молодых горящих учёных, которые работают за идею. А с другой стороны, показывает, что человеческий эгоизм и тщеславие появляются даже в среде талантливых исследователей. </a:t>
            </a:r>
          </a:p>
          <a:p>
            <a:pPr indent="360000" eaLnBrk="1" hangingPunct="1">
              <a:buNone/>
              <a:defRPr/>
            </a:pPr>
            <a:r>
              <a:rPr lang="ru-RU" altLang="ru-RU" sz="1300" dirty="0" smtClean="0">
                <a:solidFill>
                  <a:schemeClr val="bg1"/>
                </a:solidFill>
                <a:latin typeface="Times New Roman" pitchFamily="18" charset="0"/>
                <a:ea typeface="Tahoma" pitchFamily="34" charset="0"/>
                <a:cs typeface="Times New Roman" pitchFamily="18" charset="0"/>
              </a:rPr>
              <a:t>Роман традиционно относят к реалистическим произведениям, хотя по сути главные герои занимаются изобретением новых приборов, ещё не существующих в реальности, поэтому жанр романа близок к советской «производственной» научной фантастике.</a:t>
            </a:r>
          </a:p>
          <a:p>
            <a:pPr indent="360000" eaLnBrk="1" hangingPunct="1">
              <a:buNone/>
              <a:defRPr/>
            </a:pPr>
            <a:r>
              <a:rPr lang="ru-RU" altLang="ru-RU" sz="1300" dirty="0" smtClean="0">
                <a:solidFill>
                  <a:schemeClr val="bg1"/>
                </a:solidFill>
                <a:latin typeface="Times New Roman" pitchFamily="18" charset="0"/>
                <a:ea typeface="Tahoma" pitchFamily="34" charset="0"/>
                <a:cs typeface="Times New Roman" pitchFamily="18" charset="0"/>
              </a:rPr>
              <a:t>Книга «Иду на грозу» была экранизирована в 1965 году. В 1987 году вышел еще один фильм по мотивам романа под названием «Поражение». </a:t>
            </a:r>
          </a:p>
          <a:p>
            <a:pPr eaLnBrk="1" hangingPunct="1">
              <a:defRPr/>
            </a:pPr>
            <a:endParaRPr lang="ru-RU" altLang="ru-RU" sz="1300" dirty="0" smtClean="0">
              <a:solidFill>
                <a:schemeClr val="bg1"/>
              </a:solidFill>
            </a:endParaRPr>
          </a:p>
        </p:txBody>
      </p:sp>
      <p:pic>
        <p:nvPicPr>
          <p:cNvPr id="14344" name="Picture 4" descr="\\192.168.2.251\fessl\fessl-sbo\рабочее_Лада\Гранин\«Иду на грозу» (режиссёр Сергей Микаэлян, 1965 год).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3779838"/>
            <a:ext cx="3386137"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Прямоугольник 14"/>
          <p:cNvSpPr>
            <a:spLocks noChangeArrowheads="1"/>
          </p:cNvSpPr>
          <p:nvPr/>
        </p:nvSpPr>
        <p:spPr bwMode="auto">
          <a:xfrm>
            <a:off x="9525" y="5373688"/>
            <a:ext cx="4320000" cy="288925"/>
          </a:xfrm>
          <a:prstGeom prst="rect">
            <a:avLst/>
          </a:prstGeom>
          <a:solidFill>
            <a:srgbClr val="800000">
              <a:alpha val="77000"/>
            </a:srgbClr>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fontAlgn="auto">
              <a:spcBef>
                <a:spcPts val="0"/>
              </a:spcBef>
              <a:spcAft>
                <a:spcPts val="0"/>
              </a:spcAft>
              <a:defRPr/>
            </a:pPr>
            <a:endParaRPr lang="ru-RU" dirty="0">
              <a:solidFill>
                <a:schemeClr val="lt1"/>
              </a:solidFill>
              <a:latin typeface="+mn-lt"/>
              <a:cs typeface="+mn-cs"/>
            </a:endParaRPr>
          </a:p>
        </p:txBody>
      </p:sp>
      <p:sp>
        <p:nvSpPr>
          <p:cNvPr id="14346" name="Содержимое 8"/>
          <p:cNvSpPr txBox="1">
            <a:spLocks/>
          </p:cNvSpPr>
          <p:nvPr/>
        </p:nvSpPr>
        <p:spPr bwMode="auto">
          <a:xfrm>
            <a:off x="-69850" y="5373688"/>
            <a:ext cx="4463926"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algn="r" eaLnBrk="1" hangingPunct="1">
              <a:buFont typeface="Wingdings 2" pitchFamily="18" charset="2"/>
              <a:buNone/>
            </a:pPr>
            <a:r>
              <a:rPr lang="ru-RU" altLang="ru-RU" sz="1200" dirty="0">
                <a:solidFill>
                  <a:srgbClr val="ECEAE3"/>
                </a:solidFill>
              </a:rPr>
              <a:t>Фильм «Иду на грозу» (режиссёр Сергей </a:t>
            </a:r>
            <a:r>
              <a:rPr lang="ru-RU" altLang="ru-RU" sz="1200" dirty="0" err="1">
                <a:solidFill>
                  <a:srgbClr val="ECEAE3"/>
                </a:solidFill>
              </a:rPr>
              <a:t>Микаэлян</a:t>
            </a:r>
            <a:r>
              <a:rPr lang="ru-RU" altLang="ru-RU" sz="1200" dirty="0">
                <a:solidFill>
                  <a:srgbClr val="ECEAE3"/>
                </a:solidFill>
              </a:rPr>
              <a:t>, </a:t>
            </a:r>
            <a:r>
              <a:rPr lang="ru-RU" altLang="ru-RU" sz="1200" dirty="0" smtClean="0">
                <a:solidFill>
                  <a:srgbClr val="ECEAE3"/>
                </a:solidFill>
              </a:rPr>
              <a:t>1965 г.)</a:t>
            </a:r>
            <a:endParaRPr lang="ru-RU" altLang="ru-RU" sz="1200" dirty="0"/>
          </a:p>
        </p:txBody>
      </p:sp>
      <p:sp>
        <p:nvSpPr>
          <p:cNvPr id="4" name="Прямоугольник 14"/>
          <p:cNvSpPr/>
          <p:nvPr/>
        </p:nvSpPr>
        <p:spPr>
          <a:xfrm>
            <a:off x="150813" y="5721350"/>
            <a:ext cx="4178300" cy="1038225"/>
          </a:xfrm>
          <a:prstGeom prst="rect">
            <a:avLst/>
          </a:prstGeom>
          <a:solidFill>
            <a:srgbClr val="5C1F04">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3" name="TextBox 2"/>
          <p:cNvSpPr txBox="1"/>
          <p:nvPr/>
        </p:nvSpPr>
        <p:spPr>
          <a:xfrm>
            <a:off x="169987" y="5699125"/>
            <a:ext cx="4105275" cy="1338828"/>
          </a:xfrm>
          <a:prstGeom prst="rect">
            <a:avLst/>
          </a:prstGeom>
          <a:noFill/>
        </p:spPr>
        <p:txBody>
          <a:bodyPr>
            <a:spAutoFit/>
          </a:bodyPr>
          <a:lstStyle/>
          <a:p>
            <a:pPr indent="180000" fontAlgn="auto">
              <a:spcBef>
                <a:spcPts val="0"/>
              </a:spcBef>
              <a:spcAft>
                <a:spcPts val="0"/>
              </a:spcAft>
              <a:defRPr/>
            </a:pPr>
            <a:r>
              <a:rPr lang="ru-RU" sz="1050" i="1" dirty="0">
                <a:solidFill>
                  <a:schemeClr val="bg1"/>
                </a:solidFill>
                <a:latin typeface="Times New Roman" pitchFamily="18" charset="0"/>
                <a:cs typeface="Times New Roman" pitchFamily="18" charset="0"/>
              </a:rPr>
              <a:t>Фильм вошёл в 1000 самых кассовых советских фильмов. После выхода картины в прокат её посмотрели почти 20 млн зрителей. Это классический </a:t>
            </a:r>
            <a:r>
              <a:rPr lang="ru-RU" sz="1050" i="1" dirty="0" smtClean="0">
                <a:solidFill>
                  <a:schemeClr val="bg1"/>
                </a:solidFill>
                <a:latin typeface="Times New Roman" pitchFamily="18" charset="0"/>
                <a:cs typeface="Times New Roman" pitchFamily="18" charset="0"/>
              </a:rPr>
              <a:t>фильм </a:t>
            </a:r>
            <a:r>
              <a:rPr lang="ru-RU" sz="1050" i="1" dirty="0">
                <a:solidFill>
                  <a:schemeClr val="bg1"/>
                </a:solidFill>
                <a:latin typeface="Times New Roman" pitchFamily="18" charset="0"/>
                <a:cs typeface="Times New Roman" pitchFamily="18" charset="0"/>
              </a:rPr>
              <a:t>о безвозвратно ушедших временах, в которых жили отважные романтики и энтузиасты. А для актера А. Белявского роль Крылова стала одной из самых знаковых работ в его кинокарьере.</a:t>
            </a:r>
          </a:p>
          <a:p>
            <a:pPr fontAlgn="auto">
              <a:spcBef>
                <a:spcPts val="0"/>
              </a:spcBef>
              <a:spcAft>
                <a:spcPts val="0"/>
              </a:spcAft>
              <a:defRPr/>
            </a:pPr>
            <a:endParaRPr lang="ru-RU" dirty="0">
              <a:latin typeface="+mn-lt"/>
              <a:cs typeface="+mn-cs"/>
            </a:endParaRPr>
          </a:p>
        </p:txBody>
      </p:sp>
      <p:pic>
        <p:nvPicPr>
          <p:cNvPr id="14349" name="Picture 3" descr="\\192.168.2.251\fessl\fessl-sbo\рабочее_Лада\Гранин\Daniil_Granin__Idu_na_grozu.jpe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222250"/>
            <a:ext cx="2252663"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549775" y="115888"/>
            <a:ext cx="4464050" cy="6626225"/>
          </a:xfrm>
          <a:prstGeom prst="rect">
            <a:avLst/>
          </a:prstGeom>
          <a:solidFill>
            <a:srgbClr val="925C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chemeClr val="accent5">
                  <a:lumMod val="60000"/>
                  <a:lumOff val="40000"/>
                </a:schemeClr>
              </a:solidFill>
            </a:endParaRPr>
          </a:p>
        </p:txBody>
      </p:sp>
      <p:sp>
        <p:nvSpPr>
          <p:cNvPr id="6" name="Прямоугольник 5"/>
          <p:cNvSpPr/>
          <p:nvPr/>
        </p:nvSpPr>
        <p:spPr>
          <a:xfrm>
            <a:off x="188913" y="119063"/>
            <a:ext cx="4176588" cy="6624637"/>
          </a:xfrm>
          <a:prstGeom prst="rect">
            <a:avLst/>
          </a:prstGeom>
          <a:solidFill>
            <a:srgbClr val="0045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rgbClr val="004555"/>
              </a:solidFill>
            </a:endParaRPr>
          </a:p>
        </p:txBody>
      </p:sp>
      <p:sp>
        <p:nvSpPr>
          <p:cNvPr id="7" name="Прямоугольник 6"/>
          <p:cNvSpPr/>
          <p:nvPr/>
        </p:nvSpPr>
        <p:spPr>
          <a:xfrm>
            <a:off x="0" y="116632"/>
            <a:ext cx="9144000" cy="891431"/>
          </a:xfrm>
          <a:prstGeom prst="rect">
            <a:avLst/>
          </a:prstGeom>
          <a:solidFill>
            <a:srgbClr val="5C1F04">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 name="Заголовок 1"/>
          <p:cNvSpPr>
            <a:spLocks noGrp="1"/>
          </p:cNvSpPr>
          <p:nvPr>
            <p:ph type="title"/>
          </p:nvPr>
        </p:nvSpPr>
        <p:spPr>
          <a:xfrm>
            <a:off x="4981823" y="124123"/>
            <a:ext cx="3987552" cy="838200"/>
          </a:xfrm>
        </p:spPr>
        <p:txBody>
          <a:bodyPr/>
          <a:lstStyle/>
          <a:p>
            <a:pPr eaLnBrk="1" fontAlgn="auto" hangingPunct="1">
              <a:spcAft>
                <a:spcPts val="0"/>
              </a:spcAft>
              <a:defRPr/>
            </a:pPr>
            <a:r>
              <a:rPr lang="ru-RU" dirty="0" smtClean="0">
                <a:solidFill>
                  <a:schemeClr val="bg2">
                    <a:lumMod val="75000"/>
                  </a:schemeClr>
                </a:solidFill>
              </a:rPr>
              <a:t>«Зубр» (1987 г.)</a:t>
            </a:r>
            <a:endParaRPr lang="ru-RU" dirty="0">
              <a:solidFill>
                <a:schemeClr val="bg2">
                  <a:lumMod val="75000"/>
                </a:schemeClr>
              </a:solidFill>
            </a:endParaRPr>
          </a:p>
        </p:txBody>
      </p:sp>
      <p:sp>
        <p:nvSpPr>
          <p:cNvPr id="15366" name="Содержимое 8"/>
          <p:cNvSpPr>
            <a:spLocks noGrp="1"/>
          </p:cNvSpPr>
          <p:nvPr>
            <p:ph idx="1"/>
          </p:nvPr>
        </p:nvSpPr>
        <p:spPr>
          <a:xfrm>
            <a:off x="4355976" y="1016000"/>
            <a:ext cx="4635624" cy="4525963"/>
          </a:xfrm>
        </p:spPr>
        <p:txBody>
          <a:bodyPr/>
          <a:lstStyle/>
          <a:p>
            <a:pPr indent="360000" eaLnBrk="1" hangingPunct="1">
              <a:lnSpc>
                <a:spcPct val="80000"/>
              </a:lnSpc>
              <a:buNone/>
            </a:pPr>
            <a:r>
              <a:rPr lang="ru-RU" altLang="ru-RU" sz="1300" dirty="0" smtClean="0">
                <a:solidFill>
                  <a:schemeClr val="bg1"/>
                </a:solidFill>
                <a:latin typeface="Times New Roman" pitchFamily="18" charset="0"/>
              </a:rPr>
              <a:t>Книга основана на реальной истории Н. В.Тимофеева-Ресовского - российского учёного, основоположника радиационной генетики. Яркая фигура этого крупного учёного оставила заметный след в науке. Автор лично знал своего героя и, написав о нем, рассказал о целой эпохе, о том, как оставаться самим собой в изменчивых обстоятельствах, отдавая людям и обществу то, к чему был призван. </a:t>
            </a:r>
            <a:r>
              <a:rPr lang="ru-RU" altLang="ru-RU" sz="1300" dirty="0" err="1" smtClean="0">
                <a:solidFill>
                  <a:schemeClr val="bg1"/>
                </a:solidFill>
                <a:latin typeface="Times New Roman" pitchFamily="18" charset="0"/>
              </a:rPr>
              <a:t>Гранин</a:t>
            </a:r>
            <a:r>
              <a:rPr lang="ru-RU" altLang="ru-RU" sz="1300" dirty="0" smtClean="0">
                <a:solidFill>
                  <a:schemeClr val="bg1"/>
                </a:solidFill>
                <a:latin typeface="Times New Roman" pitchFamily="18" charset="0"/>
              </a:rPr>
              <a:t> сравнивает </a:t>
            </a:r>
            <a:r>
              <a:rPr lang="ru-RU" altLang="ru-RU" sz="1300" dirty="0" err="1" smtClean="0">
                <a:solidFill>
                  <a:schemeClr val="bg1"/>
                </a:solidFill>
                <a:latin typeface="Times New Roman" pitchFamily="18" charset="0"/>
              </a:rPr>
              <a:t>своегогероя</a:t>
            </a:r>
            <a:r>
              <a:rPr lang="ru-RU" altLang="ru-RU" sz="1300" dirty="0" smtClean="0">
                <a:solidFill>
                  <a:schemeClr val="bg1"/>
                </a:solidFill>
                <a:latin typeface="Times New Roman" pitchFamily="18" charset="0"/>
              </a:rPr>
              <a:t> с редким животным – зубром, подчёркивая его исключительность. </a:t>
            </a:r>
          </a:p>
          <a:p>
            <a:pPr indent="360000" eaLnBrk="1" hangingPunct="1">
              <a:lnSpc>
                <a:spcPct val="80000"/>
              </a:lnSpc>
              <a:buNone/>
            </a:pPr>
            <a:r>
              <a:rPr lang="ru-RU" altLang="ru-RU" sz="1300" dirty="0" smtClean="0">
                <a:solidFill>
                  <a:schemeClr val="bg1"/>
                </a:solidFill>
                <a:latin typeface="Times New Roman" pitchFamily="18" charset="0"/>
              </a:rPr>
              <a:t>Книга разворачивает перед читателем жизненную драму Николая Тимофеева-Ресовского. В 1925 году его отправляют в Германию, где учёный должен был создать лабораторию. Он стремился вернуться на родину, но всякий раз его уговаривали продолжить работу в Германии, вплоть до начала Второй мировой войны. Во время военных действий Николай спасает группу учёных разной национальности от немцев, но не может спасти своего сына Фому из нацистского лагеря Маутхаузен. </a:t>
            </a:r>
          </a:p>
          <a:p>
            <a:pPr indent="360000" eaLnBrk="1" hangingPunct="1">
              <a:lnSpc>
                <a:spcPct val="80000"/>
              </a:lnSpc>
              <a:buNone/>
            </a:pPr>
            <a:r>
              <a:rPr lang="ru-RU" altLang="ru-RU" sz="1300" dirty="0" smtClean="0">
                <a:solidFill>
                  <a:schemeClr val="bg1"/>
                </a:solidFill>
                <a:latin typeface="Times New Roman" pitchFamily="18" charset="0"/>
              </a:rPr>
              <a:t>После войны лаборатория Тимофеева-Ресовского перешла в распоряжение советских учёных. Зубр был полон идей, как возродить генетику страны, но последовало страшное обвинение в измене родине. Николая отправили в лагерь, в котором он часто задумывался о смерти, но его оставили в живых. Далее Зубр руководит Уральской лабораторией, которая будет единственным оплотом советской генетики в тот непростой период. </a:t>
            </a:r>
            <a:br>
              <a:rPr lang="ru-RU" altLang="ru-RU" sz="1300" dirty="0" smtClean="0">
                <a:solidFill>
                  <a:schemeClr val="bg1"/>
                </a:solidFill>
                <a:latin typeface="Times New Roman" pitchFamily="18" charset="0"/>
              </a:rPr>
            </a:br>
            <a:r>
              <a:rPr lang="ru-RU" altLang="ru-RU" sz="1300" dirty="0" smtClean="0">
                <a:solidFill>
                  <a:schemeClr val="bg1"/>
                </a:solidFill>
                <a:latin typeface="Times New Roman" pitchFamily="18" charset="0"/>
              </a:rPr>
              <a:t>Для повести характерен «двойной» </a:t>
            </a:r>
            <a:r>
              <a:rPr lang="ru-RU" altLang="ru-RU" sz="1300" dirty="0" err="1" smtClean="0">
                <a:solidFill>
                  <a:schemeClr val="bg1"/>
                </a:solidFill>
                <a:latin typeface="Times New Roman" pitchFamily="18" charset="0"/>
              </a:rPr>
              <a:t>документализм</a:t>
            </a:r>
            <a:r>
              <a:rPr lang="ru-RU" altLang="ru-RU" sz="1300" dirty="0" smtClean="0">
                <a:solidFill>
                  <a:schemeClr val="bg1"/>
                </a:solidFill>
                <a:latin typeface="Times New Roman" pitchFamily="18" charset="0"/>
              </a:rPr>
              <a:t>, опирающийся на лично увиденное и услышанное писателем от Зубра, и на свидетельства о нём, почерпнутые от разных людей. Весь документальный материал воспроизводится в книге практически дословно, точно описывая феномен личности Тимофеева-Ресовского. </a:t>
            </a:r>
            <a:br>
              <a:rPr lang="ru-RU" altLang="ru-RU" sz="1300" dirty="0" smtClean="0">
                <a:solidFill>
                  <a:schemeClr val="bg1"/>
                </a:solidFill>
                <a:latin typeface="Times New Roman" pitchFamily="18" charset="0"/>
              </a:rPr>
            </a:br>
            <a:endParaRPr lang="ru-RU" altLang="ru-RU" sz="1300" dirty="0" smtClean="0">
              <a:solidFill>
                <a:schemeClr val="bg1"/>
              </a:solidFill>
              <a:latin typeface="Times New Roman" pitchFamily="18" charset="0"/>
            </a:endParaRPr>
          </a:p>
        </p:txBody>
      </p:sp>
      <p:pic>
        <p:nvPicPr>
          <p:cNvPr id="15367" name="Picture 2" descr="\\192.168.2.251\fessl\fessl-sbo\рабочее_Лада\Гранин\Daniil_Granin__Zubr.jpeg.jpg"/>
          <p:cNvPicPr>
            <a:picLocks noChangeAspect="1" noChangeArrowheads="1"/>
          </p:cNvPicPr>
          <p:nvPr/>
        </p:nvPicPr>
        <p:blipFill>
          <a:blip r:embed="rId2" cstate="print">
            <a:extLst>
              <a:ext uri="{28A0092B-C50C-407E-A947-70E740481C1C}">
                <a14:useLocalDpi xmlns:a14="http://schemas.microsoft.com/office/drawing/2010/main" val="0"/>
              </a:ext>
            </a:extLst>
          </a:blip>
          <a:srcRect b="3780"/>
          <a:stretch>
            <a:fillRect/>
          </a:stretch>
        </p:blipFill>
        <p:spPr bwMode="auto">
          <a:xfrm>
            <a:off x="454025" y="333375"/>
            <a:ext cx="3621088" cy="527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Прямоугольник 14"/>
          <p:cNvSpPr/>
          <p:nvPr/>
        </p:nvSpPr>
        <p:spPr>
          <a:xfrm>
            <a:off x="188913" y="5703888"/>
            <a:ext cx="4176000" cy="1038225"/>
          </a:xfrm>
          <a:prstGeom prst="rect">
            <a:avLst/>
          </a:prstGeom>
          <a:solidFill>
            <a:srgbClr val="5C1F04">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15369" name="Содержимое 8"/>
          <p:cNvSpPr txBox="1">
            <a:spLocks/>
          </p:cNvSpPr>
          <p:nvPr/>
        </p:nvSpPr>
        <p:spPr bwMode="auto">
          <a:xfrm>
            <a:off x="-184720" y="5708873"/>
            <a:ext cx="4680519"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indent="180000" eaLnBrk="1" hangingPunct="1">
              <a:spcBef>
                <a:spcPct val="0"/>
              </a:spcBef>
              <a:buClrTx/>
              <a:buSzTx/>
              <a:buFontTx/>
              <a:buNone/>
            </a:pPr>
            <a:r>
              <a:rPr lang="ru-RU" altLang="ru-RU" sz="1000" dirty="0">
                <a:solidFill>
                  <a:schemeClr val="bg1"/>
                </a:solidFill>
                <a:latin typeface="Times New Roman" pitchFamily="18" charset="0"/>
                <a:cs typeface="Times New Roman" pitchFamily="18" charset="0"/>
              </a:rPr>
              <a:t>В книге вместе с образом Зубра на равных существует образ автора - нашего современника, изучающего подлинный смысл человеческой истории, исторического сознания, исторической </a:t>
            </a:r>
            <a:r>
              <a:rPr lang="ru-RU" altLang="ru-RU" sz="1000" dirty="0" smtClean="0">
                <a:solidFill>
                  <a:schemeClr val="bg1"/>
                </a:solidFill>
                <a:latin typeface="Times New Roman" pitchFamily="18" charset="0"/>
                <a:cs typeface="Times New Roman" pitchFamily="18" charset="0"/>
              </a:rPr>
              <a:t>совести.</a:t>
            </a:r>
            <a:endParaRPr lang="ru-RU" altLang="ru-RU" sz="1000" dirty="0">
              <a:solidFill>
                <a:schemeClr val="bg1"/>
              </a:solidFill>
              <a:latin typeface="Times New Roman" pitchFamily="18" charset="0"/>
              <a:cs typeface="Times New Roman" pitchFamily="18" charset="0"/>
            </a:endParaRPr>
          </a:p>
          <a:p>
            <a:pPr indent="180000" eaLnBrk="1" hangingPunct="1">
              <a:spcBef>
                <a:spcPct val="0"/>
              </a:spcBef>
              <a:buClrTx/>
              <a:buSzTx/>
              <a:buFontTx/>
              <a:buNone/>
            </a:pPr>
            <a:r>
              <a:rPr lang="ru-RU" altLang="ru-RU" sz="1000" dirty="0">
                <a:solidFill>
                  <a:schemeClr val="bg1"/>
                </a:solidFill>
                <a:latin typeface="Times New Roman" pitchFamily="18" charset="0"/>
                <a:cs typeface="Times New Roman" pitchFamily="18" charset="0"/>
              </a:rPr>
              <a:t> «Историческая совесть - это чёткое понимание того, что в истории ничто не пропадает, не теряется, за всё приходится со временем отвечать: за каждый нравственный компромисс, за каждое фальшивое слово».</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500563" y="115888"/>
            <a:ext cx="4464050" cy="6626225"/>
          </a:xfrm>
          <a:prstGeom prst="rect">
            <a:avLst/>
          </a:prstGeom>
          <a:solidFill>
            <a:srgbClr val="925C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chemeClr val="accent5">
                  <a:lumMod val="60000"/>
                  <a:lumOff val="40000"/>
                </a:schemeClr>
              </a:solidFill>
            </a:endParaRPr>
          </a:p>
        </p:txBody>
      </p:sp>
      <p:sp>
        <p:nvSpPr>
          <p:cNvPr id="6" name="Прямоугольник 5"/>
          <p:cNvSpPr/>
          <p:nvPr/>
        </p:nvSpPr>
        <p:spPr>
          <a:xfrm>
            <a:off x="179388" y="115888"/>
            <a:ext cx="4176712" cy="6626225"/>
          </a:xfrm>
          <a:prstGeom prst="rect">
            <a:avLst/>
          </a:prstGeom>
          <a:solidFill>
            <a:srgbClr val="0045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rgbClr val="004555"/>
              </a:solidFill>
            </a:endParaRPr>
          </a:p>
        </p:txBody>
      </p:sp>
      <p:sp>
        <p:nvSpPr>
          <p:cNvPr id="7" name="Прямоугольник 6"/>
          <p:cNvSpPr/>
          <p:nvPr/>
        </p:nvSpPr>
        <p:spPr>
          <a:xfrm>
            <a:off x="677863" y="217215"/>
            <a:ext cx="8470900" cy="936104"/>
          </a:xfrm>
          <a:prstGeom prst="rect">
            <a:avLst/>
          </a:prstGeom>
          <a:solidFill>
            <a:srgbClr val="5C1F04">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 name="Заголовок 1"/>
          <p:cNvSpPr>
            <a:spLocks noGrp="1"/>
          </p:cNvSpPr>
          <p:nvPr>
            <p:ph type="title"/>
          </p:nvPr>
        </p:nvSpPr>
        <p:spPr>
          <a:xfrm>
            <a:off x="4371405" y="246361"/>
            <a:ext cx="4644007" cy="838199"/>
          </a:xfrm>
        </p:spPr>
        <p:txBody>
          <a:bodyPr>
            <a:normAutofit fontScale="90000"/>
          </a:bodyPr>
          <a:lstStyle/>
          <a:p>
            <a:pPr eaLnBrk="1" fontAlgn="auto" hangingPunct="1">
              <a:spcAft>
                <a:spcPts val="0"/>
              </a:spcAft>
              <a:defRPr/>
            </a:pPr>
            <a:r>
              <a:rPr lang="ru-RU" dirty="0" smtClean="0">
                <a:solidFill>
                  <a:schemeClr val="bg2">
                    <a:lumMod val="75000"/>
                  </a:schemeClr>
                </a:solidFill>
              </a:rPr>
              <a:t>«Эта странная жизнь» (1974 г.)</a:t>
            </a:r>
            <a:endParaRPr lang="ru-RU" dirty="0">
              <a:solidFill>
                <a:schemeClr val="bg2">
                  <a:lumMod val="75000"/>
                </a:schemeClr>
              </a:solidFill>
            </a:endParaRPr>
          </a:p>
        </p:txBody>
      </p:sp>
      <p:sp>
        <p:nvSpPr>
          <p:cNvPr id="16390" name="Содержимое 8"/>
          <p:cNvSpPr>
            <a:spLocks noGrp="1"/>
          </p:cNvSpPr>
          <p:nvPr>
            <p:ph idx="1"/>
          </p:nvPr>
        </p:nvSpPr>
        <p:spPr>
          <a:xfrm>
            <a:off x="4221163" y="1114772"/>
            <a:ext cx="4708525" cy="4752975"/>
          </a:xfrm>
        </p:spPr>
        <p:txBody>
          <a:bodyPr/>
          <a:lstStyle/>
          <a:p>
            <a:pPr indent="360000" eaLnBrk="1" hangingPunct="1">
              <a:buNone/>
            </a:pPr>
            <a:r>
              <a:rPr lang="ru-RU" altLang="ru-RU" sz="1200" dirty="0" smtClean="0">
                <a:solidFill>
                  <a:schemeClr val="bg1"/>
                </a:solidFill>
                <a:latin typeface="Times New Roman" pitchFamily="18" charset="0"/>
                <a:cs typeface="Times New Roman" pitchFamily="18" charset="0"/>
              </a:rPr>
              <a:t>Произведение посвящено выдающемуся советскому учёному-энтомологу Александру Александровичу Любищеву, который придумал систему учёта времени, созданную для </a:t>
            </a:r>
            <a:r>
              <a:rPr lang="en-US" altLang="ru-RU" sz="1200" dirty="0" smtClean="0">
                <a:solidFill>
                  <a:schemeClr val="bg1"/>
                </a:solidFill>
                <a:latin typeface="Times New Roman" pitchFamily="18" charset="0"/>
                <a:cs typeface="Times New Roman" pitchFamily="18" charset="0"/>
              </a:rPr>
              <a:t> </a:t>
            </a:r>
            <a:r>
              <a:rPr lang="ru-RU" altLang="ru-RU" sz="1200" dirty="0" smtClean="0">
                <a:solidFill>
                  <a:schemeClr val="bg1"/>
                </a:solidFill>
                <a:latin typeface="Times New Roman" pitchFamily="18" charset="0"/>
                <a:cs typeface="Times New Roman" pitchFamily="18" charset="0"/>
              </a:rPr>
              <a:t>достижения наибольшей отдачи в</a:t>
            </a:r>
            <a:r>
              <a:rPr lang="en-US" altLang="ru-RU" sz="1200" dirty="0" smtClean="0">
                <a:solidFill>
                  <a:schemeClr val="bg1"/>
                </a:solidFill>
                <a:latin typeface="Times New Roman" pitchFamily="18" charset="0"/>
                <a:cs typeface="Times New Roman" pitchFamily="18" charset="0"/>
              </a:rPr>
              <a:t> </a:t>
            </a:r>
            <a:r>
              <a:rPr lang="ru-RU" altLang="ru-RU" sz="1200" dirty="0" smtClean="0">
                <a:solidFill>
                  <a:schemeClr val="bg1"/>
                </a:solidFill>
                <a:latin typeface="Times New Roman" pitchFamily="18" charset="0"/>
                <a:cs typeface="Times New Roman" pitchFamily="18" charset="0"/>
              </a:rPr>
              <a:t>разносторонней научной деятельности. </a:t>
            </a:r>
          </a:p>
          <a:p>
            <a:pPr indent="360000" eaLnBrk="1" hangingPunct="1">
              <a:buNone/>
            </a:pPr>
            <a:r>
              <a:rPr lang="ru-RU" altLang="ru-RU" sz="1200" dirty="0" smtClean="0">
                <a:solidFill>
                  <a:schemeClr val="bg1"/>
                </a:solidFill>
                <a:latin typeface="Times New Roman" pitchFamily="18" charset="0"/>
                <a:cs typeface="Times New Roman" pitchFamily="18" charset="0"/>
              </a:rPr>
              <a:t>Система учёта времени Любищева содержит краткий структурированный отчёт о прожитом дне (чем занимался учёный, сколько потратил времени, какие были помехи, к какому типу важности относилась задача), планирование задач на несколько лет вперёд. Следование системе позволяло Любищеву жить спокойно и размеренно, при этом он успевал осуществлять практически всё задуманное. </a:t>
            </a:r>
          </a:p>
          <a:p>
            <a:pPr indent="360000" eaLnBrk="1" hangingPunct="1">
              <a:buNone/>
            </a:pPr>
            <a:r>
              <a:rPr lang="ru-RU" altLang="ru-RU" sz="1200" dirty="0" smtClean="0">
                <a:solidFill>
                  <a:schemeClr val="bg1"/>
                </a:solidFill>
                <a:latin typeface="Times New Roman" pitchFamily="18" charset="0"/>
                <a:cs typeface="Times New Roman" pitchFamily="18" charset="0"/>
              </a:rPr>
              <a:t>Даниил </a:t>
            </a:r>
            <a:r>
              <a:rPr lang="ru-RU" altLang="ru-RU" sz="1200" dirty="0" err="1" smtClean="0">
                <a:solidFill>
                  <a:schemeClr val="bg1"/>
                </a:solidFill>
                <a:latin typeface="Times New Roman" pitchFamily="18" charset="0"/>
                <a:cs typeface="Times New Roman" pitchFamily="18" charset="0"/>
              </a:rPr>
              <a:t>Гранин</a:t>
            </a:r>
            <a:r>
              <a:rPr lang="ru-RU" altLang="ru-RU" sz="1200" dirty="0" smtClean="0">
                <a:solidFill>
                  <a:schemeClr val="bg1"/>
                </a:solidFill>
                <a:latin typeface="Times New Roman" pitchFamily="18" charset="0"/>
                <a:cs typeface="Times New Roman" pitchFamily="18" charset="0"/>
              </a:rPr>
              <a:t> лично знал А. А. Любищева. Восхищаясь личностью учёного, его трудолюбием и талантом, он разбирает его поведение и размышляет над его поступками.</a:t>
            </a:r>
          </a:p>
          <a:p>
            <a:pPr indent="360000" eaLnBrk="1" hangingPunct="1">
              <a:buNone/>
            </a:pPr>
            <a:r>
              <a:rPr lang="ru-RU" altLang="ru-RU" sz="1200" dirty="0" smtClean="0">
                <a:solidFill>
                  <a:schemeClr val="bg1"/>
                </a:solidFill>
                <a:latin typeface="Times New Roman" pitchFamily="18" charset="0"/>
                <a:cs typeface="Times New Roman" pitchFamily="18" charset="0"/>
              </a:rPr>
              <a:t>Книга дает представление о целеустремлённости и трудолюбии советских учёных и знакомит с уникальной системой учёта времени, которую можно применить в своей жизни. Интересно, что именно эта книга легла в основу современной отечественной системы </a:t>
            </a:r>
            <a:r>
              <a:rPr lang="ru-RU" altLang="ru-RU" sz="1200" dirty="0" err="1" smtClean="0">
                <a:solidFill>
                  <a:schemeClr val="bg1"/>
                </a:solidFill>
                <a:latin typeface="Times New Roman" pitchFamily="18" charset="0"/>
                <a:cs typeface="Times New Roman" pitchFamily="18" charset="0"/>
              </a:rPr>
              <a:t>тайм-менеджмента</a:t>
            </a:r>
            <a:r>
              <a:rPr lang="ru-RU" altLang="ru-RU" sz="1200" dirty="0" smtClean="0">
                <a:solidFill>
                  <a:schemeClr val="bg1"/>
                </a:solidFill>
                <a:latin typeface="Times New Roman" pitchFamily="18" charset="0"/>
                <a:cs typeface="Times New Roman" pitchFamily="18" charset="0"/>
              </a:rPr>
              <a:t>.</a:t>
            </a:r>
          </a:p>
          <a:p>
            <a:pPr indent="360000" eaLnBrk="1" hangingPunct="1">
              <a:buNone/>
            </a:pPr>
            <a:r>
              <a:rPr lang="ru-RU" altLang="ru-RU" sz="1200" dirty="0" smtClean="0">
                <a:solidFill>
                  <a:schemeClr val="bg1"/>
                </a:solidFill>
                <a:latin typeface="Times New Roman" pitchFamily="18" charset="0"/>
                <a:cs typeface="Times New Roman" pitchFamily="18" charset="0"/>
              </a:rPr>
              <a:t>Произведение наглядно демонстрирует, что тщательный контроль своего времени приводит не к механизации жизни и отрешенности от мира, а к насыщенной, богатой и плодотворной истории великого учёного, мыслителя, личности.</a:t>
            </a:r>
          </a:p>
        </p:txBody>
      </p:sp>
      <p:pic>
        <p:nvPicPr>
          <p:cNvPr id="16391" name="Picture 4" descr="\\192.168.2.251\fessl\fessl-sbo\рабочее_Лада\Гранин\Для наполнения\1.00x-thum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404813"/>
            <a:ext cx="3600450"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2" descr="\\192.168.2.251\fessl\fessl-sbo\рабочее_Лада\Гранин\Daniil_Granin__Eta_strannaya_zhizn.jpe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 y="347663"/>
            <a:ext cx="1708150" cy="243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Прямоугольник 14"/>
          <p:cNvSpPr/>
          <p:nvPr/>
        </p:nvSpPr>
        <p:spPr>
          <a:xfrm>
            <a:off x="4500563" y="5714206"/>
            <a:ext cx="4464050" cy="1038225"/>
          </a:xfrm>
          <a:prstGeom prst="rect">
            <a:avLst/>
          </a:prstGeom>
          <a:solidFill>
            <a:srgbClr val="5C1F04">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16394" name="TextBox 2"/>
          <p:cNvSpPr txBox="1">
            <a:spLocks noChangeArrowheads="1"/>
          </p:cNvSpPr>
          <p:nvPr/>
        </p:nvSpPr>
        <p:spPr bwMode="auto">
          <a:xfrm>
            <a:off x="4499992" y="5818981"/>
            <a:ext cx="455555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indent="180000" eaLnBrk="1" hangingPunct="1">
              <a:spcBef>
                <a:spcPct val="0"/>
              </a:spcBef>
              <a:buClrTx/>
              <a:buSzTx/>
              <a:buFontTx/>
              <a:buNone/>
            </a:pPr>
            <a:r>
              <a:rPr lang="ru-RU" altLang="ru-RU" sz="1200" i="1" dirty="0">
                <a:solidFill>
                  <a:schemeClr val="bg1"/>
                </a:solidFill>
                <a:latin typeface="Times New Roman" pitchFamily="18" charset="0"/>
                <a:cs typeface="Times New Roman" pitchFamily="18" charset="0"/>
              </a:rPr>
              <a:t>«Меня поражала у Любищева смелость, с какой он обращался с плотью Времени. Он умел </a:t>
            </a:r>
            <a:r>
              <a:rPr lang="ru-RU" altLang="ru-RU" sz="1200" i="1" dirty="0" smtClean="0">
                <a:solidFill>
                  <a:schemeClr val="bg1"/>
                </a:solidFill>
                <a:latin typeface="Times New Roman" pitchFamily="18" charset="0"/>
                <a:cs typeface="Times New Roman" pitchFamily="18" charset="0"/>
              </a:rPr>
              <a:t>её </a:t>
            </a:r>
            <a:r>
              <a:rPr lang="ru-RU" altLang="ru-RU" sz="1200" i="1" dirty="0">
                <a:solidFill>
                  <a:schemeClr val="bg1"/>
                </a:solidFill>
                <a:latin typeface="Times New Roman" pitchFamily="18" charset="0"/>
                <a:cs typeface="Times New Roman" pitchFamily="18" charset="0"/>
              </a:rPr>
              <a:t>осязать. Он научился обращаться с пульсирующим, ускользающим «теперь». Он не боялся измерять тающий остаток жизни в днях и часах».</a:t>
            </a:r>
          </a:p>
        </p:txBody>
      </p:sp>
      <p:pic>
        <p:nvPicPr>
          <p:cNvPr id="16395" name="Picture 2" descr="C:\Users\VeselovskayaVA\Desktop\DSCF4380.00_02_38_17.nepodvizhnoe-izobrazhenie001-1024x57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213" y="5099050"/>
            <a:ext cx="3160712"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14"/>
          <p:cNvSpPr>
            <a:spLocks noChangeArrowheads="1"/>
          </p:cNvSpPr>
          <p:nvPr/>
        </p:nvSpPr>
        <p:spPr bwMode="auto">
          <a:xfrm>
            <a:off x="468313" y="4875213"/>
            <a:ext cx="3609975" cy="246062"/>
          </a:xfrm>
          <a:prstGeom prst="rect">
            <a:avLst/>
          </a:prstGeom>
          <a:solidFill>
            <a:srgbClr val="5C1F04">
              <a:alpha val="77000"/>
            </a:srgbClr>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fontAlgn="auto">
              <a:spcBef>
                <a:spcPts val="0"/>
              </a:spcBef>
              <a:spcAft>
                <a:spcPts val="0"/>
              </a:spcAft>
              <a:defRPr/>
            </a:pPr>
            <a:endParaRPr lang="ru-RU" dirty="0">
              <a:solidFill>
                <a:schemeClr val="lt1"/>
              </a:solidFill>
              <a:latin typeface="+mn-lt"/>
              <a:cs typeface="+mn-cs"/>
            </a:endParaRPr>
          </a:p>
        </p:txBody>
      </p:sp>
      <p:sp>
        <p:nvSpPr>
          <p:cNvPr id="16397" name="Содержимое 8"/>
          <p:cNvSpPr txBox="1">
            <a:spLocks/>
          </p:cNvSpPr>
          <p:nvPr/>
        </p:nvSpPr>
        <p:spPr bwMode="auto">
          <a:xfrm>
            <a:off x="449262" y="4846638"/>
            <a:ext cx="3599631"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algn="r" eaLnBrk="1" hangingPunct="1">
              <a:buFont typeface="Wingdings 2" pitchFamily="18" charset="2"/>
              <a:buNone/>
            </a:pPr>
            <a:r>
              <a:rPr lang="ru-RU" altLang="ru-RU" sz="1200" dirty="0">
                <a:solidFill>
                  <a:srgbClr val="ECEAE3"/>
                </a:solidFill>
              </a:rPr>
              <a:t>Фрагмент ежедневных записей А. А. Любищева</a:t>
            </a:r>
            <a:endParaRPr lang="ru-RU" altLang="ru-RU" sz="1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549775" y="115888"/>
            <a:ext cx="4464050" cy="6626225"/>
          </a:xfrm>
          <a:prstGeom prst="rect">
            <a:avLst/>
          </a:prstGeom>
          <a:solidFill>
            <a:srgbClr val="925C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chemeClr val="accent5">
                  <a:lumMod val="60000"/>
                  <a:lumOff val="40000"/>
                </a:schemeClr>
              </a:solidFill>
            </a:endParaRPr>
          </a:p>
        </p:txBody>
      </p:sp>
      <p:sp>
        <p:nvSpPr>
          <p:cNvPr id="6" name="Прямоугольник 5"/>
          <p:cNvSpPr/>
          <p:nvPr/>
        </p:nvSpPr>
        <p:spPr>
          <a:xfrm>
            <a:off x="179388" y="115888"/>
            <a:ext cx="4176712" cy="6624637"/>
          </a:xfrm>
          <a:prstGeom prst="rect">
            <a:avLst/>
          </a:prstGeom>
          <a:solidFill>
            <a:srgbClr val="0045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rgbClr val="004555"/>
              </a:solidFill>
            </a:endParaRPr>
          </a:p>
        </p:txBody>
      </p:sp>
      <p:sp>
        <p:nvSpPr>
          <p:cNvPr id="7" name="Прямоугольник 6"/>
          <p:cNvSpPr/>
          <p:nvPr/>
        </p:nvSpPr>
        <p:spPr>
          <a:xfrm>
            <a:off x="0" y="188913"/>
            <a:ext cx="9144000" cy="1008062"/>
          </a:xfrm>
          <a:prstGeom prst="rect">
            <a:avLst/>
          </a:prstGeom>
          <a:solidFill>
            <a:srgbClr val="5C1F04">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 name="Заголовок 1"/>
          <p:cNvSpPr>
            <a:spLocks noGrp="1"/>
          </p:cNvSpPr>
          <p:nvPr>
            <p:ph type="title"/>
          </p:nvPr>
        </p:nvSpPr>
        <p:spPr>
          <a:xfrm>
            <a:off x="4860032" y="294156"/>
            <a:ext cx="3987552" cy="838200"/>
          </a:xfrm>
        </p:spPr>
        <p:txBody>
          <a:bodyPr>
            <a:normAutofit fontScale="90000"/>
          </a:bodyPr>
          <a:lstStyle/>
          <a:p>
            <a:pPr eaLnBrk="1" fontAlgn="auto" hangingPunct="1">
              <a:spcAft>
                <a:spcPts val="0"/>
              </a:spcAft>
              <a:defRPr/>
            </a:pPr>
            <a:r>
              <a:rPr lang="ru-RU" dirty="0" smtClean="0">
                <a:solidFill>
                  <a:schemeClr val="bg2">
                    <a:lumMod val="75000"/>
                  </a:schemeClr>
                </a:solidFill>
              </a:rPr>
              <a:t>«Блокадная книга» (1977 - 1981 г.)</a:t>
            </a:r>
            <a:endParaRPr lang="ru-RU" dirty="0">
              <a:solidFill>
                <a:schemeClr val="bg2">
                  <a:lumMod val="75000"/>
                </a:schemeClr>
              </a:solidFill>
            </a:endParaRPr>
          </a:p>
        </p:txBody>
      </p:sp>
      <p:sp>
        <p:nvSpPr>
          <p:cNvPr id="17414" name="Содержимое 8"/>
          <p:cNvSpPr>
            <a:spLocks noGrp="1"/>
          </p:cNvSpPr>
          <p:nvPr>
            <p:ph idx="1"/>
          </p:nvPr>
        </p:nvSpPr>
        <p:spPr>
          <a:xfrm>
            <a:off x="4447034" y="1260252"/>
            <a:ext cx="4419600" cy="4525962"/>
          </a:xfrm>
        </p:spPr>
        <p:txBody>
          <a:bodyPr/>
          <a:lstStyle/>
          <a:p>
            <a:pPr indent="360000" eaLnBrk="1" hangingPunct="1">
              <a:buNone/>
            </a:pPr>
            <a:r>
              <a:rPr lang="ru-RU" altLang="ru-RU" sz="1300" dirty="0" smtClean="0">
                <a:solidFill>
                  <a:schemeClr val="bg1"/>
                </a:solidFill>
                <a:latin typeface="Times New Roman" pitchFamily="18" charset="0"/>
                <a:cs typeface="Times New Roman" pitchFamily="18" charset="0"/>
              </a:rPr>
              <a:t>«Нам нужна книга о героизме, а вы написали о страданиях», — такой ответ получил Даниил Александрович </a:t>
            </a:r>
            <a:r>
              <a:rPr lang="ru-RU" altLang="ru-RU" sz="1300" dirty="0" err="1" smtClean="0">
                <a:solidFill>
                  <a:schemeClr val="bg1"/>
                </a:solidFill>
                <a:latin typeface="Times New Roman" pitchFamily="18" charset="0"/>
                <a:cs typeface="Times New Roman" pitchFamily="18" charset="0"/>
              </a:rPr>
              <a:t>Гранин</a:t>
            </a:r>
            <a:r>
              <a:rPr lang="ru-RU" altLang="ru-RU" sz="1300" dirty="0" smtClean="0">
                <a:solidFill>
                  <a:schemeClr val="bg1"/>
                </a:solidFill>
                <a:latin typeface="Times New Roman" pitchFamily="18" charset="0"/>
                <a:cs typeface="Times New Roman" pitchFamily="18" charset="0"/>
              </a:rPr>
              <a:t>, когда принёс впервые «Блокадную книгу» в редакцию одного журнала, по этой причине она и была отвергнута. </a:t>
            </a:r>
          </a:p>
          <a:p>
            <a:pPr indent="360000" eaLnBrk="1" hangingPunct="1">
              <a:buNone/>
            </a:pPr>
            <a:r>
              <a:rPr lang="ru-RU" altLang="ru-RU" sz="1300" dirty="0" smtClean="0">
                <a:solidFill>
                  <a:schemeClr val="bg1"/>
                </a:solidFill>
                <a:latin typeface="Times New Roman" pitchFamily="18" charset="0"/>
                <a:cs typeface="Times New Roman" pitchFamily="18" charset="0"/>
              </a:rPr>
              <a:t>Это произведение было создано им в соавторстве с Алесем Адамовичем на основе фактического материала — документов, писем, а также воспоминаний ленинградцев, переживших блокаду. Авторы книги задавали блокадникам вопрос: «Почему вы выжили?» Ответы ленинградцев вошли в «Блокадную книгу», рассказывающую историю борьбы за жизнь.</a:t>
            </a:r>
          </a:p>
          <a:p>
            <a:pPr indent="360000" eaLnBrk="1" hangingPunct="1">
              <a:buNone/>
            </a:pPr>
            <a:r>
              <a:rPr lang="ru-RU" altLang="ru-RU" sz="1300" dirty="0" smtClean="0">
                <a:solidFill>
                  <a:schemeClr val="bg1"/>
                </a:solidFill>
                <a:latin typeface="Times New Roman" pitchFamily="18" charset="0"/>
                <a:cs typeface="Times New Roman" pitchFamily="18" charset="0"/>
              </a:rPr>
              <a:t>В Ленинграде на книгу был наложен запрет. Впервые небольшая её часть была опубликована в 1977 году в журнале «Новый мир». Лишь в 1984 году книга вышла в издательстве «</a:t>
            </a:r>
            <a:r>
              <a:rPr lang="ru-RU" altLang="ru-RU" sz="1300" dirty="0" err="1" smtClean="0">
                <a:solidFill>
                  <a:schemeClr val="bg1"/>
                </a:solidFill>
                <a:latin typeface="Times New Roman" pitchFamily="18" charset="0"/>
                <a:cs typeface="Times New Roman" pitchFamily="18" charset="0"/>
              </a:rPr>
              <a:t>Лениздат</a:t>
            </a:r>
            <a:r>
              <a:rPr lang="ru-RU" altLang="ru-RU" sz="1300" dirty="0" smtClean="0">
                <a:solidFill>
                  <a:schemeClr val="bg1"/>
                </a:solidFill>
                <a:latin typeface="Times New Roman" pitchFamily="18" charset="0"/>
                <a:cs typeface="Times New Roman" pitchFamily="18" charset="0"/>
              </a:rPr>
              <a:t>» с большими цензурными изъятиями.</a:t>
            </a:r>
          </a:p>
          <a:p>
            <a:pPr eaLnBrk="1" hangingPunct="1"/>
            <a:endParaRPr lang="ru-RU" altLang="ru-RU" sz="1200" dirty="0" smtClean="0">
              <a:solidFill>
                <a:srgbClr val="F3EAE2"/>
              </a:solidFill>
            </a:endParaRPr>
          </a:p>
          <a:p>
            <a:pPr eaLnBrk="1" hangingPunct="1"/>
            <a:endParaRPr lang="ru-RU" altLang="ru-RU" dirty="0" smtClean="0">
              <a:solidFill>
                <a:srgbClr val="ECEAE3"/>
              </a:solidFill>
            </a:endParaRPr>
          </a:p>
          <a:p>
            <a:pPr eaLnBrk="1" hangingPunct="1"/>
            <a:endParaRPr lang="ru-RU" altLang="ru-RU" dirty="0" smtClean="0"/>
          </a:p>
        </p:txBody>
      </p:sp>
      <p:pic>
        <p:nvPicPr>
          <p:cNvPr id="17415" name="Picture 2" descr="\\192.168.2.251\fessl\fessl-sbo\рабочее_Лада\Гранин\Adamovich_A._Granin_D.__Blokadnaya_kniga.jpe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2743200"/>
            <a:ext cx="2765425"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3" descr="\\192.168.2.251\fessl\fessl-sbo\рабочее_Лада\Гранин\Ales_Adamovich_Daniil_Granin__Blokadnaya_kniga._Kniga_2.jpe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4438" y="3328988"/>
            <a:ext cx="1744662" cy="299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5" descr="\\192.168.2.251\fessl\fessl-sbo\рабочее_Лада\Гранин\Для наполнения\apteka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188" y="333375"/>
            <a:ext cx="3359150"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3" descr="\\192.168.2.251\fessl\fessl-sbo\рабочее_Лада\Гранин\IMG_5919-3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00563" y="5035698"/>
            <a:ext cx="4572000" cy="153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514850" y="115888"/>
            <a:ext cx="4465638" cy="6626225"/>
          </a:xfrm>
          <a:prstGeom prst="rect">
            <a:avLst/>
          </a:prstGeom>
          <a:solidFill>
            <a:srgbClr val="925C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chemeClr val="accent5">
                  <a:lumMod val="60000"/>
                  <a:lumOff val="40000"/>
                </a:schemeClr>
              </a:solidFill>
            </a:endParaRPr>
          </a:p>
        </p:txBody>
      </p:sp>
      <p:sp>
        <p:nvSpPr>
          <p:cNvPr id="6" name="Прямоугольник 5"/>
          <p:cNvSpPr/>
          <p:nvPr/>
        </p:nvSpPr>
        <p:spPr>
          <a:xfrm>
            <a:off x="179388" y="115888"/>
            <a:ext cx="4176712" cy="6624637"/>
          </a:xfrm>
          <a:prstGeom prst="rect">
            <a:avLst/>
          </a:prstGeom>
          <a:solidFill>
            <a:srgbClr val="0045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rgbClr val="004555"/>
              </a:solidFill>
            </a:endParaRPr>
          </a:p>
        </p:txBody>
      </p:sp>
      <p:sp>
        <p:nvSpPr>
          <p:cNvPr id="7" name="Прямоугольник 6"/>
          <p:cNvSpPr/>
          <p:nvPr/>
        </p:nvSpPr>
        <p:spPr>
          <a:xfrm>
            <a:off x="0" y="188913"/>
            <a:ext cx="9144000" cy="1008062"/>
          </a:xfrm>
          <a:prstGeom prst="rect">
            <a:avLst/>
          </a:prstGeom>
          <a:solidFill>
            <a:srgbClr val="5C1F04">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9" name="Содержимое 8"/>
          <p:cNvSpPr>
            <a:spLocks noGrp="1"/>
          </p:cNvSpPr>
          <p:nvPr>
            <p:ph idx="1"/>
          </p:nvPr>
        </p:nvSpPr>
        <p:spPr>
          <a:xfrm>
            <a:off x="4211960" y="1872208"/>
            <a:ext cx="4738687" cy="5373216"/>
          </a:xfrm>
        </p:spPr>
        <p:txBody>
          <a:bodyPr>
            <a:normAutofit fontScale="70000" lnSpcReduction="20000"/>
          </a:bodyPr>
          <a:lstStyle/>
          <a:p>
            <a:pPr indent="360000" eaLnBrk="1" hangingPunct="1">
              <a:lnSpc>
                <a:spcPct val="120000"/>
              </a:lnSpc>
              <a:spcBef>
                <a:spcPct val="0"/>
              </a:spcBef>
              <a:buClrTx/>
              <a:buSzTx/>
              <a:buFontTx/>
              <a:buNone/>
              <a:defRPr/>
            </a:pPr>
            <a:r>
              <a:rPr lang="ru-RU" altLang="ru-RU" sz="1700" dirty="0" smtClean="0">
                <a:solidFill>
                  <a:schemeClr val="bg1"/>
                </a:solidFill>
                <a:latin typeface="Times New Roman" pitchFamily="18" charset="0"/>
                <a:cs typeface="Times New Roman" pitchFamily="18" charset="0"/>
              </a:rPr>
              <a:t>В 2014 году вышло полное издание «Блокадной книги», дополненное несколькими главами, фрагментами вёрстки журнала «Новый мир»,перечёркнутыми советскими цензорами, а также блокадными фотографиями из Фонда Государственного музея истории Санкт-Петербурга и личного архива Даниила </a:t>
            </a:r>
            <a:r>
              <a:rPr lang="ru-RU" altLang="ru-RU" sz="1700" dirty="0" err="1" smtClean="0">
                <a:solidFill>
                  <a:schemeClr val="bg1"/>
                </a:solidFill>
                <a:latin typeface="Times New Roman" pitchFamily="18" charset="0"/>
                <a:cs typeface="Times New Roman" pitchFamily="18" charset="0"/>
              </a:rPr>
              <a:t>Гранина</a:t>
            </a:r>
            <a:r>
              <a:rPr lang="ru-RU" altLang="ru-RU" sz="1700" dirty="0" smtClean="0">
                <a:solidFill>
                  <a:schemeClr val="bg1"/>
                </a:solidFill>
                <a:latin typeface="Times New Roman" pitchFamily="18" charset="0"/>
                <a:cs typeface="Times New Roman" pitchFamily="18" charset="0"/>
              </a:rPr>
              <a:t>.</a:t>
            </a:r>
          </a:p>
          <a:p>
            <a:pPr indent="360000" eaLnBrk="1" hangingPunct="1">
              <a:lnSpc>
                <a:spcPct val="120000"/>
              </a:lnSpc>
              <a:buNone/>
              <a:defRPr/>
            </a:pPr>
            <a:r>
              <a:rPr lang="ru-RU" altLang="ru-RU" sz="1700" dirty="0" smtClean="0">
                <a:solidFill>
                  <a:schemeClr val="bg1"/>
                </a:solidFill>
                <a:latin typeface="Times New Roman" pitchFamily="18" charset="0"/>
                <a:cs typeface="Times New Roman" pitchFamily="18" charset="0"/>
              </a:rPr>
              <a:t>В интервью во время презентации книги Даниил Александрович </a:t>
            </a:r>
            <a:r>
              <a:rPr lang="ru-RU" altLang="ru-RU" sz="1700" dirty="0" err="1" smtClean="0">
                <a:solidFill>
                  <a:schemeClr val="bg1"/>
                </a:solidFill>
                <a:latin typeface="Times New Roman" pitchFamily="18" charset="0"/>
                <a:cs typeface="Times New Roman" pitchFamily="18" charset="0"/>
              </a:rPr>
              <a:t>Гранин</a:t>
            </a:r>
            <a:r>
              <a:rPr lang="ru-RU" altLang="ru-RU" sz="1700" dirty="0" smtClean="0">
                <a:solidFill>
                  <a:schemeClr val="bg1"/>
                </a:solidFill>
                <a:latin typeface="Times New Roman" pitchFamily="18" charset="0"/>
                <a:cs typeface="Times New Roman" pitchFamily="18" charset="0"/>
              </a:rPr>
              <a:t> рассказал, какие слова стали ключевыми в ответе на вопрос «Как вам удалось выжить?» «Спаслись те, кто помогали другим. Те, кто стояли в длинных очередях, ухаживали за больными и работали. Все это они делали ради любви к родным и близким, из-за сострадания к окружающим. Даже на грани смерти люди не «</a:t>
            </a:r>
            <a:r>
              <a:rPr lang="ru-RU" altLang="ru-RU" sz="1700" dirty="0" err="1" smtClean="0">
                <a:solidFill>
                  <a:schemeClr val="bg1"/>
                </a:solidFill>
                <a:latin typeface="Times New Roman" pitchFamily="18" charset="0"/>
                <a:cs typeface="Times New Roman" pitchFamily="18" charset="0"/>
              </a:rPr>
              <a:t>расчеловечивались</a:t>
            </a:r>
            <a:r>
              <a:rPr lang="ru-RU" altLang="ru-RU" sz="1700" dirty="0" smtClean="0">
                <a:solidFill>
                  <a:schemeClr val="bg1"/>
                </a:solidFill>
                <a:latin typeface="Times New Roman" pitchFamily="18" charset="0"/>
                <a:cs typeface="Times New Roman" pitchFamily="18" charset="0"/>
              </a:rPr>
              <a:t>». Поднять упавшего, дать кружку кипятка — на это были нужны силы, которые удавалось найти только тем, кто стремился помогать. Казалось бы, чудо… </a:t>
            </a:r>
            <a:r>
              <a:rPr lang="ru-RU" altLang="ru-RU" sz="1700" dirty="0" err="1" smtClean="0">
                <a:solidFill>
                  <a:schemeClr val="bg1"/>
                </a:solidFill>
                <a:latin typeface="Times New Roman" pitchFamily="18" charset="0"/>
                <a:cs typeface="Times New Roman" pitchFamily="18" charset="0"/>
              </a:rPr>
              <a:t>чудо</a:t>
            </a:r>
            <a:r>
              <a:rPr lang="ru-RU" altLang="ru-RU" sz="1700" dirty="0" smtClean="0">
                <a:solidFill>
                  <a:schemeClr val="bg1"/>
                </a:solidFill>
                <a:latin typeface="Times New Roman" pitchFamily="18" charset="0"/>
                <a:cs typeface="Times New Roman" pitchFamily="18" charset="0"/>
              </a:rPr>
              <a:t>, которое выше причин и условий. Мы хотели показать, как люди, воспитанные духовной культурой Ленинграда, смогли оставаться людьми, выстоять. Люди эти чувствовали себя участком фронта, они понимали, что до тех пор, пока город живой, он может отстаивать себя. Блокада — пример того, как в тех страшных условиях люди не позволяли себе эгоизма, как сердечно, гуманно и милосердно они относились друг к другу. Это книга об интеллигенции и об интеллигентности, о городе, который отличался высокой культурой, интеллектом, своей интеллигенцией и духовной жизнью».</a:t>
            </a:r>
            <a:endParaRPr lang="ru-RU" altLang="ru-RU" sz="800" dirty="0" smtClean="0">
              <a:solidFill>
                <a:schemeClr val="tx1"/>
              </a:solidFill>
            </a:endParaRPr>
          </a:p>
        </p:txBody>
      </p:sp>
      <p:sp>
        <p:nvSpPr>
          <p:cNvPr id="12" name="Содержимое 8"/>
          <p:cNvSpPr txBox="1">
            <a:spLocks/>
          </p:cNvSpPr>
          <p:nvPr/>
        </p:nvSpPr>
        <p:spPr>
          <a:xfrm>
            <a:off x="2942655" y="620688"/>
            <a:ext cx="1547812" cy="1289050"/>
          </a:xfrm>
          <a:prstGeom prst="rect">
            <a:avLst/>
          </a:prstGeom>
        </p:spPr>
        <p:txBody>
          <a:bodyPr>
            <a:normAutofit/>
          </a:bodyPr>
          <a:lstStyle/>
          <a:p>
            <a:pPr marL="342900" indent="-342900" fontAlgn="auto">
              <a:spcBef>
                <a:spcPct val="20000"/>
              </a:spcBef>
              <a:spcAft>
                <a:spcPts val="0"/>
              </a:spcAft>
              <a:buClr>
                <a:schemeClr val="accent1"/>
              </a:buClr>
              <a:buSzPct val="70000"/>
              <a:buFont typeface="Wingdings 2"/>
              <a:buChar char=""/>
              <a:defRPr/>
            </a:pPr>
            <a:r>
              <a:rPr lang="ru-RU" sz="1100" i="1" dirty="0">
                <a:solidFill>
                  <a:schemeClr val="accent5">
                    <a:lumMod val="20000"/>
                    <a:lumOff val="80000"/>
                  </a:schemeClr>
                </a:solidFill>
                <a:latin typeface="Times New Roman" pitchFamily="18" charset="0"/>
                <a:cs typeface="Times New Roman" pitchFamily="18" charset="0"/>
              </a:rPr>
              <a:t>«Читаем блокадную книгу» (режиссёр Александр Сокуров, 2009 год)</a:t>
            </a:r>
            <a:endParaRPr lang="ru-RU" sz="1100" i="1" dirty="0">
              <a:solidFill>
                <a:schemeClr val="tx2"/>
              </a:solidFill>
              <a:latin typeface="Times New Roman" pitchFamily="18" charset="0"/>
              <a:cs typeface="Times New Roman" pitchFamily="18" charset="0"/>
            </a:endParaRPr>
          </a:p>
        </p:txBody>
      </p:sp>
      <p:pic>
        <p:nvPicPr>
          <p:cNvPr id="18439" name="Picture 6" descr="\\192.168.2.251\fessl\fessl-sbo\рабочее_Лада\Гранин\Для наполнения\apteka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813" y="4498975"/>
            <a:ext cx="2665412"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Содержимое 8"/>
          <p:cNvSpPr txBox="1">
            <a:spLocks/>
          </p:cNvSpPr>
          <p:nvPr/>
        </p:nvSpPr>
        <p:spPr bwMode="auto">
          <a:xfrm>
            <a:off x="-104775" y="2335585"/>
            <a:ext cx="44735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indent="180000" eaLnBrk="1" hangingPunct="1">
              <a:buNone/>
            </a:pPr>
            <a:r>
              <a:rPr lang="ru-RU" altLang="ru-RU" sz="1100" dirty="0">
                <a:solidFill>
                  <a:schemeClr val="bg1"/>
                </a:solidFill>
                <a:latin typeface="Times New Roman" pitchFamily="18" charset="0"/>
                <a:cs typeface="Times New Roman" pitchFamily="18" charset="0"/>
              </a:rPr>
              <a:t>Кинолента по «Блокадной книге» была снята в 2009 году. </a:t>
            </a:r>
            <a:r>
              <a:rPr lang="ru-RU" altLang="ru-RU" sz="1100" dirty="0" smtClean="0">
                <a:solidFill>
                  <a:schemeClr val="bg1"/>
                </a:solidFill>
                <a:latin typeface="Times New Roman" pitchFamily="18" charset="0"/>
                <a:cs typeface="Times New Roman" pitchFamily="18" charset="0"/>
              </a:rPr>
              <a:t>Съёмки </a:t>
            </a:r>
            <a:r>
              <a:rPr lang="ru-RU" altLang="ru-RU" sz="1100" dirty="0">
                <a:solidFill>
                  <a:schemeClr val="bg1"/>
                </a:solidFill>
                <a:latin typeface="Times New Roman" pitchFamily="18" charset="0"/>
                <a:cs typeface="Times New Roman" pitchFamily="18" charset="0"/>
              </a:rPr>
              <a:t>проходили накануне Дня полного освобождения Ленинграда от фашистской блокады (27 января). </a:t>
            </a:r>
          </a:p>
        </p:txBody>
      </p:sp>
      <p:pic>
        <p:nvPicPr>
          <p:cNvPr id="18441" name="Picture 2" descr="\\192.168.2.251\fessl\fessl-sbo\рабочее_Лада\Гранин\sokurov_blokada_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488" y="260350"/>
            <a:ext cx="278765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Содержимое 8"/>
          <p:cNvSpPr txBox="1">
            <a:spLocks/>
          </p:cNvSpPr>
          <p:nvPr/>
        </p:nvSpPr>
        <p:spPr bwMode="auto">
          <a:xfrm>
            <a:off x="211138" y="2911847"/>
            <a:ext cx="417671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indent="180000" eaLnBrk="1" hangingPunct="1">
              <a:spcBef>
                <a:spcPct val="0"/>
              </a:spcBef>
              <a:buClrTx/>
              <a:buSzTx/>
              <a:buFontTx/>
              <a:buNone/>
            </a:pPr>
            <a:r>
              <a:rPr lang="ru-RU" altLang="ru-RU" sz="1100" dirty="0" smtClean="0">
                <a:solidFill>
                  <a:schemeClr val="bg1"/>
                </a:solidFill>
                <a:latin typeface="Times New Roman" pitchFamily="18" charset="0"/>
                <a:cs typeface="Times New Roman" pitchFamily="18" charset="0"/>
              </a:rPr>
              <a:t>Документальный альманах состоит из нескольких сцен, в которых коренные жители Санкт-Петербурга читают вслух отрывки из этого произведения - истории ленинградцев-блокадников.</a:t>
            </a:r>
          </a:p>
          <a:p>
            <a:pPr indent="180000" eaLnBrk="1" hangingPunct="1">
              <a:spcBef>
                <a:spcPct val="0"/>
              </a:spcBef>
              <a:buClrTx/>
              <a:buSzTx/>
              <a:buFontTx/>
              <a:buNone/>
            </a:pPr>
            <a:r>
              <a:rPr lang="ru-RU" altLang="ru-RU" sz="1100" dirty="0" smtClean="0">
                <a:solidFill>
                  <a:schemeClr val="bg1"/>
                </a:solidFill>
                <a:latin typeface="Times New Roman" pitchFamily="18" charset="0"/>
                <a:cs typeface="Times New Roman" pitchFamily="18" charset="0"/>
              </a:rPr>
              <a:t>В фильме снялись 17 человек, в числе которых известные актёры Олег Басилашвили, Иван </a:t>
            </a:r>
            <a:r>
              <a:rPr lang="ru-RU" altLang="ru-RU" sz="1100" dirty="0" err="1" smtClean="0">
                <a:solidFill>
                  <a:schemeClr val="bg1"/>
                </a:solidFill>
                <a:latin typeface="Times New Roman" pitchFamily="18" charset="0"/>
                <a:cs typeface="Times New Roman" pitchFamily="18" charset="0"/>
              </a:rPr>
              <a:t>Краско</a:t>
            </a:r>
            <a:r>
              <a:rPr lang="ru-RU" altLang="ru-RU" sz="1100" dirty="0" smtClean="0">
                <a:solidFill>
                  <a:schemeClr val="bg1"/>
                </a:solidFill>
                <a:latin typeface="Times New Roman" pitchFamily="18" charset="0"/>
                <a:cs typeface="Times New Roman" pitchFamily="18" charset="0"/>
              </a:rPr>
              <a:t>, Лариса Малеванная и другие артисты. В год премьеры картина была включена в программу Венецианского кинофестиваля и позже показана во многих странах мира.</a:t>
            </a:r>
            <a:endParaRPr lang="ru-RU" altLang="ru-RU" sz="1100" dirty="0">
              <a:solidFill>
                <a:schemeClr val="bg1"/>
              </a:solidFill>
              <a:latin typeface="Times New Roman" pitchFamily="18" charset="0"/>
              <a:cs typeface="Times New Roman" pitchFamily="18" charset="0"/>
            </a:endParaRPr>
          </a:p>
        </p:txBody>
      </p:sp>
      <p:sp>
        <p:nvSpPr>
          <p:cNvPr id="18443" name="TextBox 1"/>
          <p:cNvSpPr txBox="1">
            <a:spLocks noChangeArrowheads="1"/>
          </p:cNvSpPr>
          <p:nvPr/>
        </p:nvSpPr>
        <p:spPr bwMode="auto">
          <a:xfrm>
            <a:off x="295275" y="4474071"/>
            <a:ext cx="1295822" cy="2569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r>
              <a:rPr lang="ru-RU" altLang="ru-RU" sz="1100" i="1" dirty="0">
                <a:solidFill>
                  <a:schemeClr val="bg1"/>
                </a:solidFill>
                <a:latin typeface="Times New Roman" pitchFamily="18" charset="0"/>
                <a:cs typeface="Times New Roman" pitchFamily="18" charset="0"/>
              </a:rPr>
              <a:t>«Массовый голод — это тихие смерти: сидел и незаметно уснул, </a:t>
            </a:r>
            <a:r>
              <a:rPr lang="ru-RU" altLang="ru-RU" sz="1100" i="1" dirty="0" smtClean="0">
                <a:solidFill>
                  <a:schemeClr val="bg1"/>
                </a:solidFill>
                <a:latin typeface="Times New Roman" pitchFamily="18" charset="0"/>
                <a:cs typeface="Times New Roman" pitchFamily="18" charset="0"/>
              </a:rPr>
              <a:t>шёл</a:t>
            </a:r>
            <a:r>
              <a:rPr lang="ru-RU" altLang="ru-RU" sz="1100" i="1" dirty="0">
                <a:solidFill>
                  <a:schemeClr val="bg1"/>
                </a:solidFill>
                <a:latin typeface="Times New Roman" pitchFamily="18" charset="0"/>
                <a:cs typeface="Times New Roman" pitchFamily="18" charset="0"/>
              </a:rPr>
              <a:t> — остановился, присел… Многие наблюдали, запомнили жуткую «тихость» голодных смертей» .</a:t>
            </a:r>
          </a:p>
          <a:p>
            <a:pPr eaLnBrk="1" hangingPunct="1">
              <a:spcBef>
                <a:spcPct val="0"/>
              </a:spcBef>
              <a:buClrTx/>
              <a:buSzTx/>
              <a:buFontTx/>
              <a:buNone/>
            </a:pPr>
            <a:endParaRPr lang="ru-RU" altLang="ru-RU" sz="1800" i="1" dirty="0">
              <a:solidFill>
                <a:schemeClr val="tx1"/>
              </a:solidFill>
            </a:endParaRPr>
          </a:p>
        </p:txBody>
      </p:sp>
      <p:pic>
        <p:nvPicPr>
          <p:cNvPr id="18444" name="Picture 7" descr="\\192.168.2.251\fessl\fessl-sbo\рабочее_Лада\Гранин\Для наполнения\apteka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463" y="116632"/>
            <a:ext cx="2376487"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4" descr="\\192.168.2.251\fessl\fessl-sbo\рабочее_Лада\Гранин\Для наполнения\apteka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54875" y="116632"/>
            <a:ext cx="156527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549775" y="115888"/>
            <a:ext cx="4464050" cy="6626225"/>
          </a:xfrm>
          <a:prstGeom prst="rect">
            <a:avLst/>
          </a:prstGeom>
          <a:solidFill>
            <a:srgbClr val="925C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chemeClr val="accent5">
                  <a:lumMod val="60000"/>
                  <a:lumOff val="40000"/>
                </a:schemeClr>
              </a:solidFill>
            </a:endParaRPr>
          </a:p>
        </p:txBody>
      </p:sp>
      <p:sp>
        <p:nvSpPr>
          <p:cNvPr id="6" name="Прямоугольник 5"/>
          <p:cNvSpPr/>
          <p:nvPr/>
        </p:nvSpPr>
        <p:spPr>
          <a:xfrm>
            <a:off x="179388" y="116730"/>
            <a:ext cx="4176712" cy="6624638"/>
          </a:xfrm>
          <a:prstGeom prst="rect">
            <a:avLst/>
          </a:prstGeom>
          <a:solidFill>
            <a:srgbClr val="0045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rgbClr val="004555"/>
              </a:solidFill>
            </a:endParaRPr>
          </a:p>
        </p:txBody>
      </p:sp>
      <p:sp>
        <p:nvSpPr>
          <p:cNvPr id="7" name="Прямоугольник 6"/>
          <p:cNvSpPr/>
          <p:nvPr/>
        </p:nvSpPr>
        <p:spPr>
          <a:xfrm>
            <a:off x="677863" y="188913"/>
            <a:ext cx="8470900" cy="791815"/>
          </a:xfrm>
          <a:prstGeom prst="rect">
            <a:avLst/>
          </a:prstGeom>
          <a:solidFill>
            <a:srgbClr val="5C1F04">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 name="Заголовок 1"/>
          <p:cNvSpPr>
            <a:spLocks noGrp="1"/>
          </p:cNvSpPr>
          <p:nvPr>
            <p:ph type="title"/>
          </p:nvPr>
        </p:nvSpPr>
        <p:spPr>
          <a:xfrm>
            <a:off x="3995936" y="116632"/>
            <a:ext cx="5148064" cy="838200"/>
          </a:xfrm>
        </p:spPr>
        <p:txBody>
          <a:bodyPr>
            <a:normAutofit fontScale="90000"/>
          </a:bodyPr>
          <a:lstStyle/>
          <a:p>
            <a:pPr eaLnBrk="1" fontAlgn="auto" hangingPunct="1">
              <a:spcAft>
                <a:spcPts val="0"/>
              </a:spcAft>
              <a:defRPr/>
            </a:pPr>
            <a:r>
              <a:rPr lang="ru-RU" dirty="0" smtClean="0">
                <a:solidFill>
                  <a:schemeClr val="bg2">
                    <a:lumMod val="75000"/>
                  </a:schemeClr>
                </a:solidFill>
              </a:rPr>
              <a:t>«Мой лейтенант» (2011 г.)</a:t>
            </a:r>
            <a:endParaRPr lang="ru-RU" dirty="0">
              <a:solidFill>
                <a:schemeClr val="bg2">
                  <a:lumMod val="75000"/>
                </a:schemeClr>
              </a:solidFill>
            </a:endParaRPr>
          </a:p>
        </p:txBody>
      </p:sp>
      <p:sp>
        <p:nvSpPr>
          <p:cNvPr id="9" name="Содержимое 8"/>
          <p:cNvSpPr>
            <a:spLocks noGrp="1"/>
          </p:cNvSpPr>
          <p:nvPr>
            <p:ph idx="1"/>
          </p:nvPr>
        </p:nvSpPr>
        <p:spPr>
          <a:xfrm>
            <a:off x="4355281" y="991270"/>
            <a:ext cx="4609207" cy="4525962"/>
          </a:xfrm>
        </p:spPr>
        <p:txBody>
          <a:bodyPr>
            <a:noAutofit/>
          </a:bodyPr>
          <a:lstStyle/>
          <a:p>
            <a:pPr indent="360000" eaLnBrk="1" hangingPunct="1">
              <a:buNone/>
              <a:defRPr/>
            </a:pPr>
            <a:r>
              <a:rPr lang="ru-RU" altLang="ru-RU" sz="1200" dirty="0" smtClean="0">
                <a:solidFill>
                  <a:schemeClr val="bg1"/>
                </a:solidFill>
                <a:latin typeface="Times New Roman" pitchFamily="18" charset="0"/>
                <a:cs typeface="Times New Roman" pitchFamily="18" charset="0"/>
              </a:rPr>
              <a:t>Роман «Мой лейтенант» – это взгляд на Великую Отечественную войну с изнанки, не с точки зрения генералов и маршалов, а из траншей и окопов. Автор дает возможность выговориться простому лейтенанту, одному из тех, кому мы обязаны победой.</a:t>
            </a:r>
          </a:p>
          <a:p>
            <a:pPr indent="360000" eaLnBrk="1" hangingPunct="1">
              <a:buNone/>
              <a:defRPr/>
            </a:pPr>
            <a:r>
              <a:rPr lang="ru-RU" altLang="ru-RU" sz="1200" dirty="0" smtClean="0">
                <a:solidFill>
                  <a:schemeClr val="bg1"/>
                </a:solidFill>
                <a:latin typeface="Times New Roman" pitchFamily="18" charset="0"/>
                <a:cs typeface="Times New Roman" pitchFamily="18" charset="0"/>
              </a:rPr>
              <a:t>Война солдату и генералу видится по-разному, по-разному она видится лётчику и пехотинцу. Автор позволяет нам увидеть её глазами лейтенанта Д., одного из двух главных героев книги. Но хотя и из названия книги, и по совпадениям в биографии автора и героя видно, что лейтенант Д. очень близок автору, всё, происходящее с ним на войне, его мысли и поступки, описаны очень откровенно, автор не ищет своему герою оправданий, не жалеет и не сочувствует ему. В этой книге нет того, что называют занимательным сюжетом – масштабных сражений или детективной интриги, но при этом книга не отпускает от себя, заставляя сопереживать героям.</a:t>
            </a:r>
          </a:p>
          <a:p>
            <a:pPr indent="360000" eaLnBrk="1" hangingPunct="1">
              <a:buNone/>
              <a:defRPr/>
            </a:pPr>
            <a:r>
              <a:rPr lang="ru-RU" altLang="ru-RU" sz="1200" dirty="0" smtClean="0">
                <a:solidFill>
                  <a:schemeClr val="bg1"/>
                </a:solidFill>
                <a:latin typeface="Times New Roman" pitchFamily="18" charset="0"/>
                <a:cs typeface="Times New Roman" pitchFamily="18" charset="0"/>
              </a:rPr>
              <a:t>В романе два героя – лейтенант и наш современник, тоже прошедший войну и умудрённый опытом прожитых лет, между которыми ведётся дискуссия о том, чем стала война для тех, кто воевал. Ведь тогда, на войне, им грезилось, что надо только победить, а потом начнётся прекрасная и удивительная жизнь, а оказалось, что самой яркой страницей в их жизни и была война.</a:t>
            </a:r>
          </a:p>
          <a:p>
            <a:pPr indent="360000" eaLnBrk="1" hangingPunct="1">
              <a:buNone/>
              <a:defRPr/>
            </a:pPr>
            <a:r>
              <a:rPr lang="ru-RU" altLang="ru-RU" sz="1200" dirty="0" err="1" smtClean="0">
                <a:solidFill>
                  <a:schemeClr val="bg1"/>
                </a:solidFill>
                <a:latin typeface="Times New Roman" pitchFamily="18" charset="0"/>
                <a:cs typeface="Times New Roman" pitchFamily="18" charset="0"/>
              </a:rPr>
              <a:t>Гранин</a:t>
            </a:r>
            <a:r>
              <a:rPr lang="ru-RU" altLang="ru-RU" sz="1200" dirty="0" smtClean="0">
                <a:solidFill>
                  <a:schemeClr val="bg1"/>
                </a:solidFill>
                <a:latin typeface="Times New Roman" pitchFamily="18" charset="0"/>
                <a:cs typeface="Times New Roman" pitchFamily="18" charset="0"/>
              </a:rPr>
              <a:t> не противопоставляет военное поколение нынешнему, он просто рассказывает: мы были такими, так верили, так жили, так любили. Автор честно признаётся, что на многие вопросы, поставленные в книге, так и не нашёл ответов. Именно из-за такой беспощадности к себе и своему поколению книга оставляет после себя одновременно горечь и восхищение теми, у кого хватало смелости жить и умирать.</a:t>
            </a:r>
          </a:p>
        </p:txBody>
      </p:sp>
      <p:sp>
        <p:nvSpPr>
          <p:cNvPr id="10" name="Прямоугольник 9"/>
          <p:cNvSpPr/>
          <p:nvPr/>
        </p:nvSpPr>
        <p:spPr>
          <a:xfrm>
            <a:off x="174179" y="5613623"/>
            <a:ext cx="4176464" cy="1038225"/>
          </a:xfrm>
          <a:prstGeom prst="rect">
            <a:avLst/>
          </a:prstGeom>
          <a:solidFill>
            <a:srgbClr val="5C1F04">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12" name="Содержимое 8"/>
          <p:cNvSpPr txBox="1">
            <a:spLocks/>
          </p:cNvSpPr>
          <p:nvPr/>
        </p:nvSpPr>
        <p:spPr>
          <a:xfrm>
            <a:off x="183705" y="5651723"/>
            <a:ext cx="4248471" cy="1439640"/>
          </a:xfrm>
          <a:prstGeom prst="rect">
            <a:avLst/>
          </a:prstGeom>
        </p:spPr>
        <p:txBody>
          <a:bodyPr>
            <a:normAutofit/>
          </a:bodyPr>
          <a:lstStyle/>
          <a:p>
            <a:pPr indent="180000" eaLnBrk="1" hangingPunct="1">
              <a:defRPr/>
            </a:pPr>
            <a:r>
              <a:rPr lang="ru-RU" altLang="ru-RU" sz="1100" i="1" dirty="0" smtClean="0">
                <a:solidFill>
                  <a:schemeClr val="bg1"/>
                </a:solidFill>
                <a:latin typeface="Times New Roman" pitchFamily="18" charset="0"/>
                <a:cs typeface="Times New Roman" pitchFamily="18" charset="0"/>
              </a:rPr>
              <a:t>По мнению самого писателя, роман – лучшее из того, что он создал. </a:t>
            </a:r>
            <a:r>
              <a:rPr lang="ru-RU" altLang="ru-RU" sz="1100" i="1" dirty="0" err="1" smtClean="0">
                <a:solidFill>
                  <a:schemeClr val="bg1"/>
                </a:solidFill>
                <a:latin typeface="Times New Roman" pitchFamily="18" charset="0"/>
                <a:cs typeface="Times New Roman" pitchFamily="18" charset="0"/>
              </a:rPr>
              <a:t>Гранин</a:t>
            </a:r>
            <a:r>
              <a:rPr lang="ru-RU" altLang="ru-RU" sz="1100" i="1" dirty="0" smtClean="0">
                <a:solidFill>
                  <a:schemeClr val="bg1"/>
                </a:solidFill>
                <a:latin typeface="Times New Roman" pitchFamily="18" charset="0"/>
                <a:cs typeface="Times New Roman" pitchFamily="18" charset="0"/>
              </a:rPr>
              <a:t> признался, что этой книгой он исполнил долг перед однополчанами. За роман «Мой лейтенант» Даниил </a:t>
            </a:r>
            <a:r>
              <a:rPr lang="ru-RU" altLang="ru-RU" sz="1100" i="1" dirty="0" err="1" smtClean="0">
                <a:solidFill>
                  <a:schemeClr val="bg1"/>
                </a:solidFill>
                <a:latin typeface="Times New Roman" pitchFamily="18" charset="0"/>
                <a:cs typeface="Times New Roman" pitchFamily="18" charset="0"/>
              </a:rPr>
              <a:t>Гранин</a:t>
            </a:r>
            <a:r>
              <a:rPr lang="ru-RU" altLang="ru-RU" sz="1100" i="1" dirty="0" smtClean="0">
                <a:solidFill>
                  <a:schemeClr val="bg1"/>
                </a:solidFill>
                <a:latin typeface="Times New Roman" pitchFamily="18" charset="0"/>
                <a:cs typeface="Times New Roman" pitchFamily="18" charset="0"/>
              </a:rPr>
              <a:t> в 2012 году получил национальную литературную премию «Большая книга», а также специальный приз «За честь и достоинство».</a:t>
            </a:r>
          </a:p>
        </p:txBody>
      </p:sp>
      <p:pic>
        <p:nvPicPr>
          <p:cNvPr id="19464" name="Picture 2" descr="\\192.168.2.251\fessl\fessl-sbo\рабочее_Лада\Гранин\Daniil_Granin__Moj_lejtenant.jpe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8896" y="351706"/>
            <a:ext cx="3283024" cy="5183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2288</TotalTime>
  <Words>3942</Words>
  <Application>Microsoft Office PowerPoint</Application>
  <PresentationFormat>Экран (4:3)</PresentationFormat>
  <Paragraphs>133</Paragraphs>
  <Slides>15</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Трек</vt:lpstr>
      <vt:lpstr>«…Биография писателя – его книги». </vt:lpstr>
      <vt:lpstr>Презентация PowerPoint</vt:lpstr>
      <vt:lpstr>Искатели (1954 г.)</vt:lpstr>
      <vt:lpstr>«Иду на грозу» (1962 г.)</vt:lpstr>
      <vt:lpstr>«Зубр» (1987 г.)</vt:lpstr>
      <vt:lpstr>«Эта странная жизнь» (1974 г.)</vt:lpstr>
      <vt:lpstr>«Блокадная книга» (1977 - 1981 г.)</vt:lpstr>
      <vt:lpstr>Презентация PowerPoint</vt:lpstr>
      <vt:lpstr>«Мой лейтенант» (2011 г.)</vt:lpstr>
      <vt:lpstr>«Вечера с Петром Великим»</vt:lpstr>
      <vt:lpstr>«Картина» (1979 г.)</vt:lpstr>
      <vt:lpstr>«Человек не отсюда» (2014 г.)</vt:lpstr>
      <vt:lpstr>«Чужой дневник»</vt:lpstr>
      <vt:lpstr>Эти и другие издания произведений Д. А. Гранина в печатном варианте хранятся в фондах Дальневосточной государственной научной библиотеки.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«Лучшие книги Д.А. Гранина</dc:title>
  <dc:creator>Lymar</dc:creator>
  <cp:lastModifiedBy>Мильруд Татьяна Борисовна</cp:lastModifiedBy>
  <cp:revision>352</cp:revision>
  <dcterms:created xsi:type="dcterms:W3CDTF">2019-01-08T23:55:32Z</dcterms:created>
  <dcterms:modified xsi:type="dcterms:W3CDTF">2019-01-16T07:04:46Z</dcterms:modified>
</cp:coreProperties>
</file>